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44" r:id="rId2"/>
    <p:sldId id="365" r:id="rId3"/>
    <p:sldId id="366" r:id="rId4"/>
    <p:sldId id="364" r:id="rId5"/>
    <p:sldId id="369" r:id="rId6"/>
    <p:sldId id="346" r:id="rId7"/>
    <p:sldId id="357" r:id="rId8"/>
    <p:sldId id="348" r:id="rId9"/>
    <p:sldId id="347" r:id="rId10"/>
    <p:sldId id="370" r:id="rId11"/>
    <p:sldId id="360" r:id="rId12"/>
  </p:sldIdLst>
  <p:sldSz cx="9144000" cy="6858000" type="screen4x3"/>
  <p:notesSz cx="6662738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FF0000"/>
    <a:srgbClr val="414141"/>
    <a:srgbClr val="F2F2F2"/>
    <a:srgbClr val="007635"/>
    <a:srgbClr val="59C1FF"/>
    <a:srgbClr val="D9D9D9"/>
    <a:srgbClr val="BFBFBF"/>
    <a:srgbClr val="6600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Stile con tema 2 - Color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514" autoAdjust="0"/>
  </p:normalViewPr>
  <p:slideViewPr>
    <p:cSldViewPr>
      <p:cViewPr>
        <p:scale>
          <a:sx n="90" d="100"/>
          <a:sy n="90" d="100"/>
        </p:scale>
        <p:origin x="-2232" y="-546"/>
      </p:cViewPr>
      <p:guideLst>
        <p:guide orient="horz" pos="25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4098" y="-294"/>
      </p:cViewPr>
      <p:guideLst>
        <p:guide orient="horz" pos="312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invertIfNegative val="0"/>
          <c:dLbls>
            <c:dLbl>
              <c:idx val="0"/>
              <c:layout>
                <c:manualLayout>
                  <c:x val="9.9280210655408683E-3"/>
                  <c:y val="-1.8264840182648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99229491757242E-2"/>
                  <c:y val="-2.1308980213089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99229491757242E-2"/>
                  <c:y val="-2.4353120243531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913625278648992E-2"/>
                  <c:y val="-3.9573820395738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99229491757242E-2"/>
                  <c:y val="-3.0441400304414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Foglio2!$B$1:$G$1</c:f>
              <c:strCache>
                <c:ptCount val="5"/>
                <c:pt idx="0">
                  <c:v>FRANCE</c:v>
                </c:pt>
                <c:pt idx="1">
                  <c:v>GERMANY</c:v>
                </c:pt>
                <c:pt idx="2">
                  <c:v>ITALY</c:v>
                </c:pt>
                <c:pt idx="3">
                  <c:v>SPAIN</c:v>
                </c:pt>
                <c:pt idx="4">
                  <c:v>UNITED KINGDOM</c:v>
                </c:pt>
              </c:strCache>
            </c:strRef>
          </c:cat>
          <c:val>
            <c:numRef>
              <c:f>Foglio2!$B$3:$G$3</c:f>
              <c:numCache>
                <c:formatCode>0.00</c:formatCode>
                <c:ptCount val="6"/>
                <c:pt idx="0">
                  <c:v>2.960389143120393</c:v>
                </c:pt>
                <c:pt idx="1">
                  <c:v>0.36875479230310482</c:v>
                </c:pt>
                <c:pt idx="2">
                  <c:v>1.3819788777574891</c:v>
                </c:pt>
                <c:pt idx="3">
                  <c:v>1.3317137875363254</c:v>
                </c:pt>
                <c:pt idx="4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9897984"/>
        <c:axId val="89912064"/>
        <c:axId val="0"/>
      </c:bar3DChart>
      <c:catAx>
        <c:axId val="89897984"/>
        <c:scaling>
          <c:orientation val="minMax"/>
        </c:scaling>
        <c:delete val="0"/>
        <c:axPos val="b"/>
        <c:majorTickMark val="out"/>
        <c:minorTickMark val="none"/>
        <c:tickLblPos val="nextTo"/>
        <c:crossAx val="89912064"/>
        <c:crosses val="autoZero"/>
        <c:auto val="1"/>
        <c:lblAlgn val="ctr"/>
        <c:lblOffset val="100"/>
        <c:noMultiLvlLbl val="0"/>
      </c:catAx>
      <c:valAx>
        <c:axId val="8991206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898979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0.38479</cdr:x>
      <cdr:y>0.27108</cdr:y>
    </cdr:from>
    <cdr:to>
      <cdr:x>1</cdr:x>
      <cdr:y>0.36903</cdr:y>
    </cdr:to>
    <cdr:sp macro="" textlink="">
      <cdr:nvSpPr>
        <cdr:cNvPr id="3" name="Fumetto 2 2"/>
        <cdr:cNvSpPr/>
      </cdr:nvSpPr>
      <cdr:spPr bwMode="auto">
        <a:xfrm xmlns:a="http://schemas.openxmlformats.org/drawingml/2006/main">
          <a:off x="2579277" y="1130932"/>
          <a:ext cx="3934911" cy="408623"/>
        </a:xfrm>
        <a:prstGeom xmlns:a="http://schemas.openxmlformats.org/drawingml/2006/main" prst="wedgeRoundRectCallout">
          <a:avLst>
            <a:gd name="adj1" fmla="val 8590"/>
            <a:gd name="adj2" fmla="val 188809"/>
            <a:gd name="adj3" fmla="val 16667"/>
          </a:avLst>
        </a:prstGeom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wrap="none" lIns="91440" tIns="45720" rIns="91440" bIns="45720" numCol="1" anchor="t" anchorCtr="0" compatLnSpc="1">
          <a:prstTxWarp prst="textNoShape">
            <a:avLst/>
          </a:prstTxWarp>
          <a:sp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800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Gettito </a:t>
          </a:r>
          <a:r>
            <a:rPr lang="it-IT" sz="1800" b="1" dirty="0" err="1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procapite</a:t>
          </a:r>
          <a:r>
            <a:rPr lang="it-IT" sz="1800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medio UE28 = 1, 41€ </a:t>
          </a:r>
          <a:endParaRPr lang="it-IT" sz="1800" b="1" dirty="0">
            <a:solidFill>
              <a:schemeClr val="bg1">
                <a:lumMod val="9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40152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34988" y="258763"/>
            <a:ext cx="5591175" cy="419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469" y="4714875"/>
            <a:ext cx="4885800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Fare clic per modificare gli stili del testo dello schema</a:t>
            </a:r>
          </a:p>
          <a:p>
            <a:pPr lvl="1"/>
            <a:r>
              <a:rPr lang="en-US" noProof="0" smtClean="0"/>
              <a:t>Secondo livello</a:t>
            </a:r>
          </a:p>
          <a:p>
            <a:pPr lvl="2"/>
            <a:r>
              <a:rPr lang="en-US" noProof="0" smtClean="0"/>
              <a:t>Terzo livello</a:t>
            </a:r>
          </a:p>
          <a:p>
            <a:pPr lvl="3"/>
            <a:r>
              <a:rPr lang="en-US" noProof="0" smtClean="0"/>
              <a:t>Quarto livello</a:t>
            </a:r>
          </a:p>
          <a:p>
            <a:pPr lvl="4"/>
            <a:r>
              <a:rPr lang="en-US" noProof="0" smtClean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2287087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7800" indent="-177800" algn="just" rtl="0" eaLnBrk="0" fontAlgn="base" hangingPunct="0">
      <a:lnSpc>
        <a:spcPct val="110000"/>
      </a:lnSpc>
      <a:spcBef>
        <a:spcPct val="40000"/>
      </a:spcBef>
      <a:spcAft>
        <a:spcPct val="0"/>
      </a:spcAft>
      <a:buFont typeface="Wingdings" pitchFamily="2" charset="2"/>
      <a:buChar char="l"/>
      <a:defRPr kumimoji="1" sz="1400" b="1" kern="1200">
        <a:solidFill>
          <a:schemeClr val="accent2"/>
        </a:solidFill>
        <a:latin typeface="Arial" charset="0"/>
        <a:ea typeface="ＭＳ Ｐゴシック" charset="-128"/>
        <a:cs typeface="+mn-cs"/>
      </a:defRPr>
    </a:lvl1pPr>
    <a:lvl2pPr marL="723900" indent="-266700" algn="just" rtl="0" eaLnBrk="0" fontAlgn="base" hangingPunct="0">
      <a:lnSpc>
        <a:spcPct val="110000"/>
      </a:lnSpc>
      <a:spcBef>
        <a:spcPct val="40000"/>
      </a:spcBef>
      <a:spcAft>
        <a:spcPct val="0"/>
      </a:spcAft>
      <a:buFont typeface="Wingdings 2" pitchFamily="18" charset="2"/>
      <a:buChar char="P"/>
      <a:defRPr kumimoji="1" sz="1400" b="1" kern="1200">
        <a:solidFill>
          <a:schemeClr val="accent2"/>
        </a:solidFill>
        <a:latin typeface="Arial" charset="0"/>
        <a:ea typeface="ＭＳ Ｐゴシック" charset="-128"/>
        <a:cs typeface="+mn-cs"/>
      </a:defRPr>
    </a:lvl2pPr>
    <a:lvl3pPr marL="1168400" indent="-254000" algn="just" rtl="0" eaLnBrk="0" fontAlgn="base" hangingPunct="0">
      <a:lnSpc>
        <a:spcPct val="110000"/>
      </a:lnSpc>
      <a:spcBef>
        <a:spcPct val="40000"/>
      </a:spcBef>
      <a:spcAft>
        <a:spcPct val="0"/>
      </a:spcAft>
      <a:buFont typeface="Wingdings" pitchFamily="2" charset="2"/>
      <a:buChar char="§"/>
      <a:defRPr kumimoji="1" sz="1400" b="1" kern="1200">
        <a:solidFill>
          <a:schemeClr val="accent2"/>
        </a:solidFill>
        <a:latin typeface="Arial" charset="0"/>
        <a:ea typeface="ＭＳ Ｐゴシック" charset="-128"/>
        <a:cs typeface="+mn-cs"/>
      </a:defRPr>
    </a:lvl3pPr>
    <a:lvl4pPr marL="1371600" algn="just" rtl="0" eaLnBrk="0" fontAlgn="base" hangingPunct="0">
      <a:lnSpc>
        <a:spcPct val="110000"/>
      </a:lnSpc>
      <a:spcBef>
        <a:spcPct val="40000"/>
      </a:spcBef>
      <a:spcAft>
        <a:spcPct val="0"/>
      </a:spcAft>
      <a:buFont typeface="Wingdings" pitchFamily="2" charset="2"/>
      <a:buChar char="l"/>
      <a:defRPr kumimoji="1" sz="1400" b="1" kern="1200">
        <a:solidFill>
          <a:schemeClr val="accent2"/>
        </a:solidFill>
        <a:latin typeface="Arial" charset="0"/>
        <a:ea typeface="ＭＳ Ｐゴシック" charset="-128"/>
        <a:cs typeface="+mn-cs"/>
      </a:defRPr>
    </a:lvl4pPr>
    <a:lvl5pPr marL="1828800" algn="just" rtl="0" eaLnBrk="0" fontAlgn="base" hangingPunct="0">
      <a:lnSpc>
        <a:spcPct val="110000"/>
      </a:lnSpc>
      <a:spcBef>
        <a:spcPct val="40000"/>
      </a:spcBef>
      <a:spcAft>
        <a:spcPct val="0"/>
      </a:spcAft>
      <a:buFont typeface="Wingdings" pitchFamily="2" charset="2"/>
      <a:buChar char="l"/>
      <a:defRPr kumimoji="1" sz="1400" b="1" kern="1200">
        <a:solidFill>
          <a:schemeClr val="accent2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8813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561474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138113"/>
            <a:ext cx="2141538" cy="5370512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8113"/>
            <a:ext cx="6275387" cy="5370512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4158828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3788662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2997373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46225"/>
            <a:ext cx="3806825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546225"/>
            <a:ext cx="3806825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903336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4453823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8455162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4996093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8534327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8818286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9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7C9DDE"/>
              </a:gs>
              <a:gs pos="50000">
                <a:srgbClr val="FFFFFF"/>
              </a:gs>
              <a:gs pos="100000">
                <a:srgbClr val="7C9DDE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it-IT" altLang="it-IT" smtClean="0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46225"/>
            <a:ext cx="776605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4" tIns="46032" rIns="92064" bIns="4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</a:t>
            </a:r>
          </a:p>
          <a:p>
            <a:pPr lvl="1"/>
            <a:r>
              <a:rPr lang="it-IT" altLang="it-IT" smtClean="0"/>
              <a:t>Fare clic per modificare gli stili del testo</a:t>
            </a:r>
          </a:p>
          <a:p>
            <a:pPr lvl="2"/>
            <a:r>
              <a:rPr lang="it-IT" altLang="it-IT" smtClean="0"/>
              <a:t>Fare clic per modificare gli stili del testo</a:t>
            </a:r>
          </a:p>
          <a:p>
            <a:pPr lvl="1"/>
            <a:endParaRPr lang="it-IT" altLang="it-IT" smtClean="0"/>
          </a:p>
          <a:p>
            <a:pPr lvl="1"/>
            <a:endParaRPr lang="it-IT" altLang="it-IT" smtClean="0"/>
          </a:p>
          <a:p>
            <a:pPr lvl="2"/>
            <a:endParaRPr lang="it-IT" altLang="it-IT" smtClean="0"/>
          </a:p>
          <a:p>
            <a:pPr lvl="3"/>
            <a:endParaRPr lang="it-IT" altLang="it-IT" smtClean="0"/>
          </a:p>
          <a:p>
            <a:pPr lvl="4"/>
            <a:endParaRPr lang="it-IT" altLang="it-IT" smtClean="0"/>
          </a:p>
        </p:txBody>
      </p:sp>
      <p:sp>
        <p:nvSpPr>
          <p:cNvPr id="1028" name="Rectangle 44"/>
          <p:cNvSpPr>
            <a:spLocks noChangeArrowheads="1"/>
          </p:cNvSpPr>
          <p:nvPr/>
        </p:nvSpPr>
        <p:spPr bwMode="auto">
          <a:xfrm>
            <a:off x="1752600" y="3527425"/>
            <a:ext cx="3886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it-IT" altLang="it-IT" smtClean="0"/>
          </a:p>
        </p:txBody>
      </p:sp>
      <p:sp>
        <p:nvSpPr>
          <p:cNvPr id="1029" name="Rectangle 45"/>
          <p:cNvSpPr>
            <a:spLocks noChangeArrowheads="1"/>
          </p:cNvSpPr>
          <p:nvPr/>
        </p:nvSpPr>
        <p:spPr bwMode="auto">
          <a:xfrm>
            <a:off x="3519488" y="281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4" tIns="46032" rIns="92064" bIns="46032"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it-IT" altLang="it-IT" smtClean="0"/>
          </a:p>
        </p:txBody>
      </p:sp>
      <p:sp>
        <p:nvSpPr>
          <p:cNvPr id="1030" name="Rectangle 1078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lnSpc>
                <a:spcPct val="80000"/>
              </a:lnSpc>
              <a:defRPr/>
            </a:pPr>
            <a:endParaRPr kumimoji="1" lang="it-IT" altLang="it-IT" sz="4000" smtClean="0">
              <a:solidFill>
                <a:srgbClr val="336699"/>
              </a:solidFill>
            </a:endParaRPr>
          </a:p>
        </p:txBody>
      </p:sp>
      <p:sp>
        <p:nvSpPr>
          <p:cNvPr id="1031" name="Rectangle 108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8113"/>
            <a:ext cx="85693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4" tIns="46032" rIns="92064" bIns="460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Titolo della slide</a:t>
            </a:r>
          </a:p>
        </p:txBody>
      </p:sp>
      <p:pic>
        <p:nvPicPr>
          <p:cNvPr id="1032" name="Picture 10" descr="trasp_normal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05488"/>
            <a:ext cx="2874963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4000" b="1">
          <a:solidFill>
            <a:srgbClr val="336699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4000" b="1">
          <a:solidFill>
            <a:srgbClr val="336699"/>
          </a:solidFill>
          <a:latin typeface="Arial" charset="0"/>
          <a:ea typeface="ＭＳ Ｐゴシック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4000" b="1">
          <a:solidFill>
            <a:srgbClr val="336699"/>
          </a:solidFill>
          <a:latin typeface="Arial" charset="0"/>
          <a:ea typeface="ＭＳ Ｐゴシック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4000" b="1">
          <a:solidFill>
            <a:srgbClr val="336699"/>
          </a:solidFill>
          <a:latin typeface="Arial" charset="0"/>
          <a:ea typeface="ＭＳ Ｐゴシック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4000" b="1">
          <a:solidFill>
            <a:srgbClr val="336699"/>
          </a:solidFill>
          <a:latin typeface="Arial" charset="0"/>
          <a:ea typeface="ＭＳ Ｐゴシック" charset="-128"/>
        </a:defRPr>
      </a:lvl5pPr>
      <a:lvl6pPr marL="4572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4000" b="1">
          <a:solidFill>
            <a:srgbClr val="336699"/>
          </a:solidFill>
          <a:latin typeface="Arial" charset="0"/>
        </a:defRPr>
      </a:lvl6pPr>
      <a:lvl7pPr marL="9144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4000" b="1">
          <a:solidFill>
            <a:srgbClr val="336699"/>
          </a:solidFill>
          <a:latin typeface="Arial" charset="0"/>
        </a:defRPr>
      </a:lvl7pPr>
      <a:lvl8pPr marL="1371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4000" b="1">
          <a:solidFill>
            <a:srgbClr val="336699"/>
          </a:solidFill>
          <a:latin typeface="Arial" charset="0"/>
        </a:defRPr>
      </a:lvl8pPr>
      <a:lvl9pPr marL="18288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4000" b="1">
          <a:solidFill>
            <a:srgbClr val="336699"/>
          </a:solidFill>
          <a:latin typeface="Arial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85000"/>
        <a:buFont typeface="Wingdings" pitchFamily="2" charset="2"/>
        <a:buChar char="l"/>
        <a:defRPr kumimoji="1" sz="2000">
          <a:solidFill>
            <a:srgbClr val="336699"/>
          </a:solidFill>
          <a:latin typeface="+mn-lt"/>
          <a:ea typeface="ＭＳ Ｐゴシック" charset="-128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80000"/>
        <a:buFont typeface="Wingdings" pitchFamily="2" charset="2"/>
        <a:buChar char="§"/>
        <a:defRPr kumimoji="1">
          <a:solidFill>
            <a:srgbClr val="336699"/>
          </a:solidFill>
          <a:latin typeface="+mn-lt"/>
          <a:ea typeface="ＭＳ Ｐゴシック" charset="-128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Font typeface="Arial" charset="0"/>
        <a:buChar char="-"/>
        <a:defRPr kumimoji="1" sz="1600">
          <a:solidFill>
            <a:srgbClr val="336699"/>
          </a:solidFill>
          <a:latin typeface="+mn-lt"/>
          <a:ea typeface="ＭＳ Ｐゴシック" charset="-128"/>
        </a:defRPr>
      </a:lvl3pPr>
      <a:lvl4pPr marL="1562100" indent="-228600" algn="just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Font typeface="Arial" charset="0"/>
        <a:buChar char="-"/>
        <a:defRPr kumimoji="1" sz="1400">
          <a:solidFill>
            <a:srgbClr val="336699"/>
          </a:solidFill>
          <a:latin typeface="+mn-lt"/>
          <a:ea typeface="ＭＳ Ｐゴシック" charset="-128"/>
        </a:defRPr>
      </a:lvl4pPr>
      <a:lvl5pPr marL="1981200" indent="-228600" algn="just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Char char="•"/>
        <a:defRPr kumimoji="1" sz="1600">
          <a:solidFill>
            <a:srgbClr val="336699"/>
          </a:solidFill>
          <a:latin typeface="+mn-lt"/>
          <a:ea typeface="ＭＳ Ｐゴシック" charset="-128"/>
        </a:defRPr>
      </a:lvl5pPr>
      <a:lvl6pPr marL="2438400" indent="-228600" algn="just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Char char="•"/>
        <a:defRPr kumimoji="1" sz="1600">
          <a:solidFill>
            <a:srgbClr val="336699"/>
          </a:solidFill>
          <a:latin typeface="+mn-lt"/>
          <a:ea typeface="ＭＳ Ｐゴシック" charset="-128"/>
        </a:defRPr>
      </a:lvl6pPr>
      <a:lvl7pPr marL="2895600" indent="-228600" algn="just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Char char="•"/>
        <a:defRPr kumimoji="1" sz="1600">
          <a:solidFill>
            <a:srgbClr val="336699"/>
          </a:solidFill>
          <a:latin typeface="+mn-lt"/>
          <a:ea typeface="ＭＳ Ｐゴシック" charset="-128"/>
        </a:defRPr>
      </a:lvl7pPr>
      <a:lvl8pPr marL="3352800" indent="-228600" algn="just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Char char="•"/>
        <a:defRPr kumimoji="1" sz="1600">
          <a:solidFill>
            <a:srgbClr val="336699"/>
          </a:solidFill>
          <a:latin typeface="+mn-lt"/>
          <a:ea typeface="ＭＳ Ｐゴシック" charset="-128"/>
        </a:defRPr>
      </a:lvl8pPr>
      <a:lvl9pPr marL="3810000" indent="-228600" algn="just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Char char="•"/>
        <a:defRPr kumimoji="1" sz="1600">
          <a:solidFill>
            <a:srgbClr val="336699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8064896" cy="2115666"/>
          </a:xfrm>
        </p:spPr>
        <p:txBody>
          <a:bodyPr/>
          <a:lstStyle/>
          <a:p>
            <a:r>
              <a:rPr lang="it-IT" altLang="it-IT" sz="3600" dirty="0" smtClean="0"/>
              <a:t>COPIA PRIVATA:</a:t>
            </a:r>
            <a:br>
              <a:rPr lang="it-IT" altLang="it-IT" sz="3600" dirty="0" smtClean="0"/>
            </a:br>
            <a:r>
              <a:rPr lang="it-IT" altLang="it-IT" sz="3600" dirty="0" smtClean="0"/>
              <a:t>PERCHÉ L’INDUSTRIA DIGITALE CHIEDE DI FERMARE </a:t>
            </a:r>
            <a:br>
              <a:rPr lang="it-IT" altLang="it-IT" sz="3600" dirty="0" smtClean="0"/>
            </a:br>
            <a:r>
              <a:rPr lang="it-IT" altLang="it-IT" sz="3600" dirty="0" smtClean="0"/>
              <a:t>L’AUMENTO DEI COMPENSI</a:t>
            </a:r>
            <a:endParaRPr lang="it-IT" altLang="it-IT" sz="3600" b="0" i="1" dirty="0" smtClean="0"/>
          </a:p>
        </p:txBody>
      </p:sp>
      <p:sp>
        <p:nvSpPr>
          <p:cNvPr id="3" name="Titolo 1"/>
          <p:cNvSpPr txBox="1">
            <a:spLocks/>
          </p:cNvSpPr>
          <p:nvPr/>
        </p:nvSpPr>
        <p:spPr bwMode="auto">
          <a:xfrm>
            <a:off x="683568" y="4252208"/>
            <a:ext cx="7772400" cy="83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4" tIns="46032" rIns="92064" bIns="46032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80000"/>
              </a:lnSpc>
              <a:defRPr kumimoji="1" sz="3600">
                <a:solidFill>
                  <a:srgbClr val="336699"/>
                </a:solidFill>
                <a:latin typeface="+mj-lt"/>
                <a:cs typeface="+mj-cs"/>
              </a:defRPr>
            </a:lvl1pPr>
            <a:lvl2pPr algn="l" eaLnBrk="0" hangingPunct="0">
              <a:lnSpc>
                <a:spcPct val="80000"/>
              </a:lnSpc>
              <a:defRPr kumimoji="1" sz="4000">
                <a:solidFill>
                  <a:srgbClr val="336699"/>
                </a:solidFill>
              </a:defRPr>
            </a:lvl2pPr>
            <a:lvl3pPr algn="l" eaLnBrk="0" hangingPunct="0">
              <a:lnSpc>
                <a:spcPct val="80000"/>
              </a:lnSpc>
              <a:defRPr kumimoji="1" sz="4000">
                <a:solidFill>
                  <a:srgbClr val="336699"/>
                </a:solidFill>
              </a:defRPr>
            </a:lvl3pPr>
            <a:lvl4pPr algn="l" eaLnBrk="0" hangingPunct="0">
              <a:lnSpc>
                <a:spcPct val="80000"/>
              </a:lnSpc>
              <a:defRPr kumimoji="1" sz="4000">
                <a:solidFill>
                  <a:srgbClr val="336699"/>
                </a:solidFill>
              </a:defRPr>
            </a:lvl4pPr>
            <a:lvl5pPr algn="l" eaLnBrk="0" hangingPunct="0">
              <a:lnSpc>
                <a:spcPct val="80000"/>
              </a:lnSpc>
              <a:defRPr kumimoji="1" sz="4000">
                <a:solidFill>
                  <a:srgbClr val="336699"/>
                </a:solidFill>
              </a:defRPr>
            </a:lvl5pPr>
            <a:lvl6pPr marL="4572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336699"/>
                </a:solidFill>
              </a:defRPr>
            </a:lvl6pPr>
            <a:lvl7pPr marL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336699"/>
                </a:solidFill>
              </a:defRPr>
            </a:lvl7pPr>
            <a:lvl8pPr marL="1371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336699"/>
                </a:solidFill>
              </a:defRPr>
            </a:lvl8pPr>
            <a:lvl9pPr marL="18288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336699"/>
                </a:solidFill>
              </a:defRPr>
            </a:lvl9pPr>
          </a:lstStyle>
          <a:p>
            <a:pPr algn="ctr"/>
            <a:r>
              <a:rPr lang="it-IT" altLang="it-IT" sz="2400" dirty="0"/>
              <a:t>Conferenza Stampa</a:t>
            </a:r>
          </a:p>
          <a:p>
            <a:pPr algn="ctr"/>
            <a:r>
              <a:rPr lang="it-IT" altLang="it-IT" sz="2400" dirty="0"/>
              <a:t>20 dicembre 2013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288" y="44624"/>
            <a:ext cx="8569325" cy="914400"/>
          </a:xfrm>
        </p:spPr>
        <p:txBody>
          <a:bodyPr/>
          <a:lstStyle/>
          <a:p>
            <a:r>
              <a:rPr lang="it-IT" sz="3600" dirty="0" smtClean="0"/>
              <a:t>Cinque domande per il Ministro Bray</a:t>
            </a:r>
            <a:endParaRPr lang="it-IT" sz="3600" dirty="0"/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611560" y="845319"/>
            <a:ext cx="8064896" cy="5103961"/>
          </a:xfrm>
        </p:spPr>
        <p:txBody>
          <a:bodyPr/>
          <a:lstStyle/>
          <a:p>
            <a:pPr marL="0" indent="0">
              <a:buNone/>
            </a:pPr>
            <a:r>
              <a:rPr lang="it-IT" sz="1600" b="1" dirty="0" smtClean="0">
                <a:solidFill>
                  <a:srgbClr val="FFFF00"/>
                </a:solidFill>
              </a:rPr>
              <a:t>1</a:t>
            </a:r>
            <a:r>
              <a:rPr lang="it-IT" sz="1600" b="1" dirty="0">
                <a:solidFill>
                  <a:srgbClr val="FFFF00"/>
                </a:solidFill>
              </a:rPr>
              <a:t>. </a:t>
            </a:r>
            <a:r>
              <a:rPr lang="it-IT" sz="1400" b="1" dirty="0"/>
              <a:t>Il compenso per copia privata è un indennizzo a favore degli autori, editori e produttori per la possibilità da parte del consumatore di produrre una copia del contenuto legalmente acquistato, oppure è una tassa sul mondo degli apparecchi e memorie digitali ?</a:t>
            </a:r>
            <a:endParaRPr lang="it-IT" sz="1400" dirty="0"/>
          </a:p>
          <a:p>
            <a:pPr marL="0" indent="0">
              <a:buNone/>
            </a:pPr>
            <a:r>
              <a:rPr lang="it-IT" sz="1400" b="1" dirty="0"/>
              <a:t> </a:t>
            </a:r>
            <a:endParaRPr lang="it-IT" sz="1400" dirty="0"/>
          </a:p>
          <a:p>
            <a:pPr marL="0" indent="0">
              <a:buNone/>
            </a:pPr>
            <a:r>
              <a:rPr lang="it-IT" sz="1600" b="1" dirty="0">
                <a:solidFill>
                  <a:srgbClr val="FFFF00"/>
                </a:solidFill>
              </a:rPr>
              <a:t>2. </a:t>
            </a:r>
            <a:r>
              <a:rPr lang="it-IT" sz="1400" b="1" dirty="0"/>
              <a:t> Se il compenso per copia privata non è una tassa perché si pretende di assoggettarvi apparecchi – come i </a:t>
            </a:r>
            <a:r>
              <a:rPr lang="it-IT" sz="1400" b="1" dirty="0" err="1"/>
              <a:t>tablet</a:t>
            </a:r>
            <a:r>
              <a:rPr lang="it-IT" sz="1400" b="1" dirty="0"/>
              <a:t> – con i quali il consumatore fruisce dei contenuti prevalentemente o esclusivamente in modalità streaming ?</a:t>
            </a:r>
            <a:endParaRPr lang="it-IT" sz="1400" dirty="0"/>
          </a:p>
          <a:p>
            <a:pPr marL="0" indent="0">
              <a:buNone/>
            </a:pPr>
            <a:r>
              <a:rPr lang="it-IT" sz="1400" b="1" dirty="0"/>
              <a:t> </a:t>
            </a:r>
            <a:endParaRPr lang="it-IT" sz="1400" dirty="0"/>
          </a:p>
          <a:p>
            <a:pPr marL="0" indent="0">
              <a:buNone/>
            </a:pPr>
            <a:r>
              <a:rPr lang="it-IT" sz="1600" b="1" dirty="0">
                <a:solidFill>
                  <a:srgbClr val="FFFF00"/>
                </a:solidFill>
              </a:rPr>
              <a:t>3.</a:t>
            </a:r>
            <a:r>
              <a:rPr lang="it-IT" sz="1600" b="1" dirty="0"/>
              <a:t> </a:t>
            </a:r>
            <a:r>
              <a:rPr lang="it-IT" sz="1400" b="1" dirty="0"/>
              <a:t>Perché nell’applicare il concetto di media europea non ci si riferisce ai 28 Paesi che compongono la UE ? O </a:t>
            </a:r>
            <a:r>
              <a:rPr lang="it-IT" sz="1400" b="1" dirty="0" smtClean="0"/>
              <a:t>almeno </a:t>
            </a:r>
            <a:r>
              <a:rPr lang="it-IT" sz="1400" b="1" dirty="0"/>
              <a:t>ai 15 Paesi che hanno nel loro ordinamento l’istituto del compenso per copia privata e applicano un sistema </a:t>
            </a:r>
            <a:r>
              <a:rPr lang="it-IT" sz="1400" b="1" dirty="0" smtClean="0"/>
              <a:t>analogo </a:t>
            </a:r>
            <a:r>
              <a:rPr lang="it-IT" sz="1400" b="1" dirty="0"/>
              <a:t>a quello italiano ?</a:t>
            </a:r>
            <a:endParaRPr lang="it-IT" sz="1400" dirty="0"/>
          </a:p>
          <a:p>
            <a:pPr marL="0" indent="0">
              <a:buNone/>
            </a:pPr>
            <a:r>
              <a:rPr lang="it-IT" sz="1400" b="1" dirty="0"/>
              <a:t> </a:t>
            </a:r>
            <a:endParaRPr lang="it-IT" sz="1400" dirty="0"/>
          </a:p>
          <a:p>
            <a:pPr marL="0" indent="0">
              <a:buNone/>
            </a:pPr>
            <a:r>
              <a:rPr lang="it-IT" sz="1600" b="1" dirty="0">
                <a:solidFill>
                  <a:srgbClr val="FFFF00"/>
                </a:solidFill>
              </a:rPr>
              <a:t>4.</a:t>
            </a:r>
            <a:r>
              <a:rPr lang="it-IT" sz="1600" b="1" dirty="0"/>
              <a:t> </a:t>
            </a:r>
            <a:r>
              <a:rPr lang="it-IT" sz="1400" b="1" dirty="0"/>
              <a:t>Considerato che la raccolta complessiva dei diritti d’autore è calata del 4,6% nel 2012 rispetto al 2011, mentre il mercato italiano dell’ICT e della Consumer </a:t>
            </a:r>
            <a:r>
              <a:rPr lang="it-IT" sz="1400" b="1" dirty="0" err="1"/>
              <a:t>Electronics</a:t>
            </a:r>
            <a:r>
              <a:rPr lang="it-IT" sz="1400" b="1" dirty="0"/>
              <a:t>  registrano cali altrettanto consistenti per quale motivo il gettito della copia privata deve triplicarsi ?</a:t>
            </a:r>
            <a:endParaRPr lang="it-IT" sz="1400" dirty="0"/>
          </a:p>
          <a:p>
            <a:pPr marL="0" indent="0">
              <a:buNone/>
            </a:pPr>
            <a:r>
              <a:rPr lang="it-IT" sz="1400" b="1" dirty="0"/>
              <a:t> </a:t>
            </a:r>
            <a:endParaRPr lang="it-IT" sz="1400" dirty="0"/>
          </a:p>
          <a:p>
            <a:pPr marL="0" indent="0">
              <a:buNone/>
            </a:pPr>
            <a:r>
              <a:rPr lang="it-IT" sz="1600" b="1" dirty="0">
                <a:solidFill>
                  <a:srgbClr val="FFFF00"/>
                </a:solidFill>
              </a:rPr>
              <a:t>5. </a:t>
            </a:r>
            <a:r>
              <a:rPr lang="it-IT" sz="1400" b="1" dirty="0"/>
              <a:t>Perché i prodotti e l’uso professionale in Italia non sono esentati – come prevede la Direttiva 2001/29 e le raccomandazioni del Rapporto Vitorino – e invece chi acquista un prodotto per uso professionale prima paga il compenso e poi deve chiedere il rimborso alla SIAE </a:t>
            </a:r>
            <a:r>
              <a:rPr lang="it-IT" sz="1400" b="1" dirty="0" smtClean="0"/>
              <a:t>?</a:t>
            </a:r>
            <a:endParaRPr lang="it-IT" sz="1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388424" y="6320353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accent1">
                    <a:lumMod val="10000"/>
                  </a:schemeClr>
                </a:solidFill>
              </a:rPr>
              <a:t>9</a:t>
            </a:r>
            <a:endParaRPr lang="it-IT" sz="1200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65924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La proposta di Confindustria Digitale</a:t>
            </a:r>
          </a:p>
        </p:txBody>
      </p:sp>
      <p:sp>
        <p:nvSpPr>
          <p:cNvPr id="4" name="Rettangolo arrotondato 3"/>
          <p:cNvSpPr/>
          <p:nvPr/>
        </p:nvSpPr>
        <p:spPr bwMode="auto">
          <a:xfrm>
            <a:off x="492394" y="1340768"/>
            <a:ext cx="8159214" cy="1123712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it-IT" b="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Sospensione per un massimo di 12 mesi del procedimento </a:t>
            </a:r>
            <a:r>
              <a:rPr lang="it-IT" b="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revisione del </a:t>
            </a:r>
            <a:r>
              <a:rPr lang="it-IT" b="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decreto «Bondi»</a:t>
            </a:r>
          </a:p>
          <a:p>
            <a:endParaRPr lang="it-IT" sz="800" b="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it-IT" sz="1200" b="0" i="1" dirty="0" smtClean="0">
                <a:solidFill>
                  <a:schemeClr val="tx2">
                    <a:lumMod val="50000"/>
                  </a:schemeClr>
                </a:solidFill>
              </a:rPr>
              <a:t>(per il quale non si ravvisa alcuna urgenza, considerato che rimane comunque in vigore la disciplina attuale)</a:t>
            </a:r>
            <a:endParaRPr lang="it-IT" sz="12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 bwMode="auto">
          <a:xfrm>
            <a:off x="492394" y="2780928"/>
            <a:ext cx="8159212" cy="112371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it-IT" b="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Attivazione </a:t>
            </a:r>
            <a:r>
              <a:rPr lang="it-IT" b="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tavolo tecnico ex art. 5 Decreto Bondi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Rettangolo arrotondato 5"/>
          <p:cNvSpPr/>
          <p:nvPr/>
        </p:nvSpPr>
        <p:spPr bwMode="auto">
          <a:xfrm>
            <a:off x="492394" y="4293096"/>
            <a:ext cx="8159212" cy="112371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it-IT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Riesame </a:t>
            </a:r>
            <a:r>
              <a:rPr lang="it-IT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della materia nel rispetto delle raccomandazioni </a:t>
            </a:r>
            <a:r>
              <a:rPr lang="it-IT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comunitarie, dell’evoluzione tecnologica e dei comportamenti dei consumatori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388424" y="6320353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accent1">
                    <a:lumMod val="10000"/>
                  </a:schemeClr>
                </a:solidFill>
              </a:rPr>
              <a:t>10</a:t>
            </a:r>
            <a:endParaRPr lang="it-IT" sz="1200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2371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1" y="138112"/>
            <a:ext cx="8712968" cy="1058639"/>
          </a:xfrm>
        </p:spPr>
        <p:txBody>
          <a:bodyPr/>
          <a:lstStyle/>
          <a:p>
            <a:r>
              <a:rPr lang="it-IT" sz="2800" dirty="0" smtClean="0"/>
              <a:t>La proposta SIAE approvata dal Comitato Consultivo Permanente per il Diritto d’Autore:</a:t>
            </a:r>
            <a:br>
              <a:rPr lang="it-IT" sz="2800" dirty="0" smtClean="0"/>
            </a:br>
            <a:r>
              <a:rPr lang="it-IT" sz="2800" dirty="0" smtClean="0"/>
              <a:t>le variazioni principali</a:t>
            </a:r>
            <a:endParaRPr lang="it-IT" sz="2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354246"/>
              </p:ext>
            </p:extLst>
          </p:nvPr>
        </p:nvGraphicFramePr>
        <p:xfrm>
          <a:off x="774779" y="1386352"/>
          <a:ext cx="7766049" cy="37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238"/>
                <a:gridCol w="2448272"/>
                <a:gridCol w="2509539"/>
              </a:tblGrid>
              <a:tr h="377084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Oggetto di imposizione</a:t>
                      </a:r>
                      <a:endParaRPr lang="it-IT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Compenso attuale </a:t>
                      </a:r>
                      <a:endParaRPr lang="it-IT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Compenso richiesto</a:t>
                      </a:r>
                      <a:endParaRPr lang="it-IT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7084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Smartphone</a:t>
                      </a:r>
                      <a:endParaRPr lang="it-IT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u="none" dirty="0" smtClean="0">
                          <a:solidFill>
                            <a:srgbClr val="FF0000"/>
                          </a:solidFill>
                        </a:rPr>
                        <a:t>0,9 </a:t>
                      </a:r>
                      <a:r>
                        <a:rPr lang="it-IT" sz="800" b="0" u="none" dirty="0" smtClean="0">
                          <a:solidFill>
                            <a:srgbClr val="FF0000"/>
                          </a:solidFill>
                        </a:rPr>
                        <a:t>(mobile </a:t>
                      </a:r>
                      <a:r>
                        <a:rPr lang="it-IT" sz="800" b="0" u="none" dirty="0" err="1" smtClean="0">
                          <a:solidFill>
                            <a:srgbClr val="FF0000"/>
                          </a:solidFill>
                        </a:rPr>
                        <a:t>telephone</a:t>
                      </a:r>
                      <a:r>
                        <a:rPr lang="it-IT" sz="800" b="0" u="none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it-IT" sz="1600" b="0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5,2 €</a:t>
                      </a:r>
                      <a:endParaRPr lang="it-IT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7084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Tablet</a:t>
                      </a:r>
                      <a:endParaRPr lang="it-IT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1,9  </a:t>
                      </a:r>
                      <a:r>
                        <a:rPr lang="it-IT" sz="800" b="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(come PC senza masterizzatore)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5,2 €</a:t>
                      </a:r>
                      <a:endParaRPr lang="it-IT" sz="1600" b="0" u="non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7084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Smart TV</a:t>
                      </a:r>
                      <a:endParaRPr lang="it-IT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Nuovo inserimento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    €</a:t>
                      </a:r>
                      <a:endParaRPr lang="it-IT" sz="1600" b="0" u="non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7084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Computer </a:t>
                      </a:r>
                      <a:r>
                        <a:rPr lang="it-IT" sz="1100" dirty="0" smtClean="0">
                          <a:solidFill>
                            <a:srgbClr val="FF0000"/>
                          </a:solidFill>
                        </a:rPr>
                        <a:t>con masterizzatore</a:t>
                      </a:r>
                      <a:endParaRPr lang="it-IT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2,4 €</a:t>
                      </a:r>
                      <a:endParaRPr lang="it-IT" sz="1600" b="0" u="non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    €</a:t>
                      </a:r>
                      <a:endParaRPr lang="it-IT" sz="1600" b="0" u="non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7084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Computer </a:t>
                      </a:r>
                      <a:r>
                        <a:rPr lang="it-IT" sz="1100" dirty="0" smtClean="0">
                          <a:solidFill>
                            <a:srgbClr val="FF0000"/>
                          </a:solidFill>
                        </a:rPr>
                        <a:t>senza masterizzatore</a:t>
                      </a:r>
                      <a:endParaRPr lang="it-IT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1,9 €</a:t>
                      </a:r>
                      <a:endParaRPr lang="it-IT" sz="1600" b="0" u="non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    €</a:t>
                      </a:r>
                      <a:endParaRPr lang="it-IT" sz="1600" b="0" u="non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7084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FF0000"/>
                          </a:solidFill>
                        </a:rPr>
                        <a:t>Memorie trasferibili</a:t>
                      </a:r>
                      <a:endParaRPr lang="it-IT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0,5€ per Gigabyte</a:t>
                      </a:r>
                      <a:endParaRPr lang="it-IT" sz="1600" b="0" u="non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0,9€ per Gigabyte</a:t>
                      </a:r>
                      <a:endParaRPr lang="it-IT" sz="1600" b="0" u="non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7084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00B050"/>
                          </a:solidFill>
                        </a:rPr>
                        <a:t>HD-DVD*</a:t>
                      </a:r>
                      <a:endParaRPr lang="it-IT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rgbClr val="00B050"/>
                          </a:solidFill>
                        </a:rPr>
                        <a:t>0,25€ </a:t>
                      </a:r>
                      <a:r>
                        <a:rPr lang="it-IT" sz="1200" dirty="0" smtClean="0">
                          <a:solidFill>
                            <a:srgbClr val="00B050"/>
                          </a:solidFill>
                        </a:rPr>
                        <a:t>per Gigabit</a:t>
                      </a:r>
                      <a:endParaRPr lang="it-IT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00B050"/>
                          </a:solidFill>
                        </a:rPr>
                        <a:t>soppresso</a:t>
                      </a:r>
                      <a:endParaRPr lang="it-IT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708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00B050"/>
                          </a:solidFill>
                        </a:rPr>
                        <a:t>DVD*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rgbClr val="00B050"/>
                          </a:solidFill>
                        </a:rPr>
                        <a:t>0,41€ </a:t>
                      </a:r>
                      <a:r>
                        <a:rPr lang="it-IT" sz="1200" dirty="0" smtClean="0">
                          <a:solidFill>
                            <a:srgbClr val="00B050"/>
                          </a:solidFill>
                        </a:rPr>
                        <a:t>per Gigabit</a:t>
                      </a:r>
                      <a:endParaRPr lang="it-IT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00B050"/>
                          </a:solidFill>
                        </a:rPr>
                        <a:t>0,21€</a:t>
                      </a:r>
                      <a:r>
                        <a:rPr lang="it-IT" sz="1200" dirty="0" smtClean="0">
                          <a:solidFill>
                            <a:srgbClr val="00B050"/>
                          </a:solidFill>
                        </a:rPr>
                        <a:t>per Gigabit</a:t>
                      </a:r>
                      <a:endParaRPr lang="it-IT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708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00B050"/>
                          </a:solidFill>
                        </a:rPr>
                        <a:t>BLU RAY*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rgbClr val="00B050"/>
                          </a:solidFill>
                        </a:rPr>
                        <a:t>0,41€ </a:t>
                      </a:r>
                      <a:r>
                        <a:rPr lang="it-IT" sz="1200" dirty="0" smtClean="0">
                          <a:solidFill>
                            <a:srgbClr val="00B050"/>
                          </a:solidFill>
                        </a:rPr>
                        <a:t>per 25 Gigabit </a:t>
                      </a:r>
                      <a:endParaRPr lang="it-IT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00B050"/>
                          </a:solidFill>
                        </a:rPr>
                        <a:t>0,20€</a:t>
                      </a:r>
                      <a:r>
                        <a:rPr lang="it-IT" sz="16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it-IT" sz="1200" dirty="0" smtClean="0">
                          <a:solidFill>
                            <a:srgbClr val="00B050"/>
                          </a:solidFill>
                        </a:rPr>
                        <a:t>per 25 Gigabit </a:t>
                      </a:r>
                      <a:endParaRPr lang="it-IT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774778" y="5329371"/>
            <a:ext cx="7757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050" b="0" i="1" dirty="0">
                <a:solidFill>
                  <a:schemeClr val="tx1"/>
                </a:solidFill>
              </a:rPr>
              <a:t>I  compensi per copia privata </a:t>
            </a:r>
            <a:r>
              <a:rPr lang="it-IT" sz="1050" b="0" i="1" dirty="0" smtClean="0">
                <a:solidFill>
                  <a:schemeClr val="tx1"/>
                </a:solidFill>
              </a:rPr>
              <a:t>non sono caricati sui prezzi al consumatore, ma vengono </a:t>
            </a:r>
            <a:r>
              <a:rPr lang="it-IT" sz="1050" b="0" i="1" dirty="0" err="1" smtClean="0">
                <a:solidFill>
                  <a:schemeClr val="tx1"/>
                </a:solidFill>
              </a:rPr>
              <a:t>internalizzati</a:t>
            </a:r>
            <a:r>
              <a:rPr lang="it-IT" sz="1050" b="0" i="1" dirty="0" smtClean="0">
                <a:solidFill>
                  <a:schemeClr val="tx1"/>
                </a:solidFill>
              </a:rPr>
              <a:t> dall’industria a differenza di quanto previsto dal </a:t>
            </a:r>
            <a:r>
              <a:rPr lang="it-IT" sz="1050" b="0" i="1" dirty="0" err="1" smtClean="0">
                <a:solidFill>
                  <a:schemeClr val="tx1"/>
                </a:solidFill>
              </a:rPr>
              <a:t>Vitorino’s</a:t>
            </a:r>
            <a:r>
              <a:rPr lang="it-IT" sz="1050" b="0" i="1" dirty="0" smtClean="0">
                <a:solidFill>
                  <a:schemeClr val="tx1"/>
                </a:solidFill>
              </a:rPr>
              <a:t> Report che raccomanda il sovraprezzo visibile </a:t>
            </a:r>
          </a:p>
          <a:p>
            <a:pPr algn="l"/>
            <a:r>
              <a:rPr lang="it-IT" sz="1050" b="0" dirty="0" smtClean="0">
                <a:solidFill>
                  <a:srgbClr val="00B050"/>
                </a:solidFill>
              </a:rPr>
              <a:t>*Le voci evidenziate dal colore verde producono attualmente circa il 10% del prelievo per copia privata   </a:t>
            </a:r>
            <a:r>
              <a:rPr lang="it-IT" sz="11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it-IT" sz="11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388424" y="6320353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accent1">
                    <a:lumMod val="10000"/>
                  </a:schemeClr>
                </a:solidFill>
              </a:rPr>
              <a:t>1</a:t>
            </a:r>
            <a:endParaRPr lang="it-IT" sz="1200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41058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288" y="282352"/>
            <a:ext cx="8569325" cy="914400"/>
          </a:xfrm>
        </p:spPr>
        <p:txBody>
          <a:bodyPr/>
          <a:lstStyle/>
          <a:p>
            <a:r>
              <a:rPr lang="it-IT" dirty="0" smtClean="0"/>
              <a:t>L’effetto della revisione SIAE/MIBAC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001604"/>
              </p:ext>
            </p:extLst>
          </p:nvPr>
        </p:nvGraphicFramePr>
        <p:xfrm>
          <a:off x="755650" y="1670496"/>
          <a:ext cx="776605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3025"/>
                <a:gridCol w="388302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Gettito 2012 del prelievo per compenso per copia privata </a:t>
                      </a:r>
                      <a:endParaRPr lang="it-IT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it-IT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72 mln €</a:t>
                      </a:r>
                      <a:endParaRPr lang="it-IT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it-IT" u="sng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Gettito del prelievo con i nuovi compensi</a:t>
                      </a:r>
                      <a:endParaRPr lang="it-IT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it-IT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it-IT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</a:t>
                      </a:r>
                      <a:r>
                        <a:rPr lang="it-IT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200</a:t>
                      </a:r>
                      <a:r>
                        <a:rPr lang="it-IT" u="sng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mln €*</a:t>
                      </a:r>
                      <a:endParaRPr lang="it-IT" b="1" u="sng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it-IT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Aggravio del prelievo</a:t>
                      </a:r>
                      <a:r>
                        <a:rPr lang="it-IT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 carico dell’industria ICT/CE</a:t>
                      </a:r>
                    </a:p>
                    <a:p>
                      <a:pPr algn="ctr"/>
                      <a:endParaRPr lang="it-IT" b="1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it-IT" u="none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</a:t>
                      </a:r>
                      <a:r>
                        <a:rPr lang="it-IT" u="non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128 mln €* </a:t>
                      </a:r>
                    </a:p>
                    <a:p>
                      <a:pPr algn="ctr"/>
                      <a:r>
                        <a:rPr lang="it-IT" u="non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(+178%)</a:t>
                      </a:r>
                      <a:endParaRPr lang="it-IT" b="1" i="1" u="non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755576" y="5281463"/>
            <a:ext cx="7758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0" i="1" dirty="0" smtClean="0">
                <a:solidFill>
                  <a:schemeClr val="tx1"/>
                </a:solidFill>
              </a:rPr>
              <a:t>*stime Confindustria Digitale</a:t>
            </a:r>
          </a:p>
          <a:p>
            <a:pPr algn="r"/>
            <a:endParaRPr lang="it-IT" sz="1400" b="0" i="1" dirty="0">
              <a:solidFill>
                <a:schemeClr val="tx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388424" y="6320353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accent1">
                    <a:lumMod val="10000"/>
                  </a:schemeClr>
                </a:solidFill>
              </a:rPr>
              <a:t>2</a:t>
            </a:r>
            <a:endParaRPr lang="it-IT" sz="1200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22065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arrotondato 17"/>
          <p:cNvSpPr/>
          <p:nvPr/>
        </p:nvSpPr>
        <p:spPr bwMode="auto">
          <a:xfrm>
            <a:off x="107504" y="3179247"/>
            <a:ext cx="8928992" cy="2193969"/>
          </a:xfrm>
          <a:prstGeom prst="roundRect">
            <a:avLst>
              <a:gd name="adj" fmla="val 9721"/>
            </a:avLst>
          </a:prstGeom>
          <a:gradFill flip="none" rotWithShape="1">
            <a:gsLst>
              <a:gs pos="0">
                <a:srgbClr val="F2F2F2">
                  <a:shade val="30000"/>
                  <a:satMod val="115000"/>
                </a:srgbClr>
              </a:gs>
              <a:gs pos="50000">
                <a:srgbClr val="F2F2F2">
                  <a:shade val="67500"/>
                  <a:satMod val="115000"/>
                </a:srgbClr>
              </a:gs>
              <a:gs pos="100000">
                <a:srgbClr val="F2F2F2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" name="Rettangolo arrotondato 16"/>
          <p:cNvSpPr/>
          <p:nvPr/>
        </p:nvSpPr>
        <p:spPr bwMode="auto">
          <a:xfrm>
            <a:off x="107504" y="908720"/>
            <a:ext cx="8928992" cy="2193969"/>
          </a:xfrm>
          <a:prstGeom prst="roundRect">
            <a:avLst>
              <a:gd name="adj" fmla="val 9721"/>
            </a:avLst>
          </a:prstGeom>
          <a:gradFill flip="none" rotWithShape="1">
            <a:gsLst>
              <a:gs pos="0">
                <a:srgbClr val="F2F2F2">
                  <a:shade val="30000"/>
                  <a:satMod val="115000"/>
                </a:srgbClr>
              </a:gs>
              <a:gs pos="50000">
                <a:srgbClr val="F2F2F2">
                  <a:shade val="67500"/>
                  <a:satMod val="115000"/>
                </a:srgbClr>
              </a:gs>
              <a:gs pos="100000">
                <a:srgbClr val="F2F2F2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Esiste una media europea?</a:t>
            </a:r>
            <a:endParaRPr lang="it-IT" dirty="0"/>
          </a:p>
        </p:txBody>
      </p:sp>
      <p:sp>
        <p:nvSpPr>
          <p:cNvPr id="4" name="Rettangolo arrotondato 3"/>
          <p:cNvSpPr/>
          <p:nvPr/>
        </p:nvSpPr>
        <p:spPr bwMode="auto">
          <a:xfrm>
            <a:off x="3707904" y="1124744"/>
            <a:ext cx="3240360" cy="1464231"/>
          </a:xfrm>
          <a:prstGeom prst="round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buClr>
                <a:srgbClr val="FF0000"/>
              </a:buClr>
            </a:pPr>
            <a:r>
              <a:rPr lang="it-IT" sz="1600" b="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Austria Belgio Croazia Danimarca Estonia Finlandia </a:t>
            </a:r>
            <a:r>
              <a:rPr lang="it-IT" sz="16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Francia Germania Italia </a:t>
            </a:r>
            <a:r>
              <a:rPr lang="it-IT" sz="1600" b="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Lettonia Paesi Bassi Portogallo Slovenia Svezia Ungheria</a:t>
            </a:r>
          </a:p>
        </p:txBody>
      </p:sp>
      <p:sp>
        <p:nvSpPr>
          <p:cNvPr id="5" name="Rettangolo arrotondato 4"/>
          <p:cNvSpPr/>
          <p:nvPr/>
        </p:nvSpPr>
        <p:spPr bwMode="auto">
          <a:xfrm>
            <a:off x="3707904" y="3356992"/>
            <a:ext cx="3240360" cy="919401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sz="1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Polonia Romania Grecia Bulgaria  Lituania Slovacchia Repubblica Ceca</a:t>
            </a:r>
          </a:p>
        </p:txBody>
      </p:sp>
      <p:sp>
        <p:nvSpPr>
          <p:cNvPr id="6" name="Rettangolo arrotondato 5"/>
          <p:cNvSpPr/>
          <p:nvPr/>
        </p:nvSpPr>
        <p:spPr bwMode="auto">
          <a:xfrm>
            <a:off x="3707904" y="4276070"/>
            <a:ext cx="3240360" cy="919401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00B050"/>
              </a:buClr>
            </a:pPr>
            <a:r>
              <a:rPr lang="it-IT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Regno Unito </a:t>
            </a:r>
            <a:r>
              <a:rPr lang="it-IT" sz="1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Irlanda Lussemburgo Malta Cipro </a:t>
            </a:r>
            <a:r>
              <a:rPr lang="it-IT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Spagna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23528" y="1496978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0" kern="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Paesi con sistema analogo a quello Italiano</a:t>
            </a:r>
          </a:p>
          <a:p>
            <a:r>
              <a:rPr lang="it-IT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948264" y="4420086"/>
            <a:ext cx="219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200" b="0" kern="0" dirty="0" smtClean="0">
                <a:solidFill>
                  <a:schemeClr val="accent6">
                    <a:lumMod val="10000"/>
                  </a:schemeClr>
                </a:solidFill>
              </a:rPr>
              <a:t>Paesi che </a:t>
            </a:r>
            <a:r>
              <a:rPr lang="it-IT" sz="1200" kern="0" dirty="0" smtClean="0">
                <a:solidFill>
                  <a:schemeClr val="accent6">
                    <a:lumMod val="10000"/>
                  </a:schemeClr>
                </a:solidFill>
              </a:rPr>
              <a:t>non</a:t>
            </a:r>
            <a:r>
              <a:rPr lang="it-IT" sz="1200" b="0" kern="0" dirty="0" smtClean="0">
                <a:solidFill>
                  <a:schemeClr val="accent6">
                    <a:lumMod val="10000"/>
                  </a:schemeClr>
                </a:solidFill>
              </a:rPr>
              <a:t> applicano l’equo compenso per copia privata</a:t>
            </a:r>
          </a:p>
        </p:txBody>
      </p:sp>
      <p:sp>
        <p:nvSpPr>
          <p:cNvPr id="10" name="Rettangolo 9"/>
          <p:cNvSpPr/>
          <p:nvPr/>
        </p:nvSpPr>
        <p:spPr bwMode="auto">
          <a:xfrm>
            <a:off x="3714552" y="2564904"/>
            <a:ext cx="5321944" cy="43088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charset="0"/>
              </a:rPr>
              <a:t>*NB: anche tra Paesi che adottano</a:t>
            </a:r>
            <a:r>
              <a:rPr kumimoji="0" lang="it-IT" sz="11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charset="0"/>
              </a:rPr>
              <a:t> l’equo compenso secondo lo stesso principio valido in Italia, variano oggetto del prelievo e ammontare dell’imposizione</a:t>
            </a:r>
            <a:endParaRPr kumimoji="0" lang="it-IT" sz="1100" b="0" i="0" u="none" strike="noStrike" cap="none" normalizeH="0" baseline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948264" y="3483982"/>
            <a:ext cx="219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200" b="0" kern="0" dirty="0" smtClean="0">
                <a:solidFill>
                  <a:schemeClr val="accent6">
                    <a:lumMod val="10000"/>
                  </a:schemeClr>
                </a:solidFill>
              </a:rPr>
              <a:t>Paesi che applicano l’equo compenso per copia privata in % sul prezzo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95536" y="3819768"/>
            <a:ext cx="33190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0" kern="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Paesi con sistema </a:t>
            </a:r>
            <a:r>
              <a:rPr lang="it-IT" b="0" kern="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diverso da </a:t>
            </a:r>
            <a:r>
              <a:rPr lang="it-IT" b="0" kern="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quello </a:t>
            </a:r>
            <a:r>
              <a:rPr lang="it-IT" b="0" kern="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Italiano</a:t>
            </a:r>
          </a:p>
          <a:p>
            <a:r>
              <a:rPr lang="it-IT" kern="0" dirty="0" smtClean="0">
                <a:solidFill>
                  <a:srgbClr val="0076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948264" y="1445875"/>
            <a:ext cx="2195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200" b="0" kern="0" dirty="0" smtClean="0">
                <a:solidFill>
                  <a:schemeClr val="accent6">
                    <a:lumMod val="10000"/>
                  </a:schemeClr>
                </a:solidFill>
              </a:rPr>
              <a:t>Paesi che applicano l’equo compenso per copia privata in ammontare determinato, fisso o variabile*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107504" y="5415607"/>
            <a:ext cx="8928992" cy="46166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L’unico riferimento univoco possibile è al gettito annuo</a:t>
            </a:r>
            <a:endParaRPr lang="it-IT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388424" y="6320353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accent1">
                    <a:lumMod val="10000"/>
                  </a:schemeClr>
                </a:solidFill>
              </a:rPr>
              <a:t>3</a:t>
            </a:r>
            <a:endParaRPr lang="it-IT" sz="1200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940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288" y="354360"/>
            <a:ext cx="8569325" cy="914400"/>
          </a:xfrm>
        </p:spPr>
        <p:txBody>
          <a:bodyPr/>
          <a:lstStyle/>
          <a:p>
            <a:r>
              <a:rPr lang="it-IT" dirty="0" smtClean="0"/>
              <a:t>Alcuni elementi specifici di divergenza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L’equo compenso viene applicato sui PC in solo </a:t>
            </a:r>
            <a:r>
              <a:rPr lang="it-IT" dirty="0"/>
              <a:t>in 4 </a:t>
            </a:r>
            <a:r>
              <a:rPr lang="it-IT" dirty="0" smtClean="0"/>
              <a:t>paesi</a:t>
            </a:r>
          </a:p>
          <a:p>
            <a:endParaRPr lang="it-IT" dirty="0" smtClean="0"/>
          </a:p>
          <a:p>
            <a:r>
              <a:rPr lang="it-IT" dirty="0" smtClean="0"/>
              <a:t>Il prelievo viene imposto anche sui </a:t>
            </a:r>
            <a:r>
              <a:rPr lang="it-IT" dirty="0" err="1" smtClean="0"/>
              <a:t>tablet</a:t>
            </a:r>
            <a:r>
              <a:rPr lang="it-IT" dirty="0"/>
              <a:t> </a:t>
            </a:r>
            <a:r>
              <a:rPr lang="it-IT" dirty="0" smtClean="0"/>
              <a:t>solo </a:t>
            </a:r>
            <a:r>
              <a:rPr lang="it-IT" dirty="0"/>
              <a:t>in 3 </a:t>
            </a:r>
            <a:r>
              <a:rPr lang="it-IT" dirty="0" smtClean="0"/>
              <a:t>paesi</a:t>
            </a:r>
          </a:p>
          <a:p>
            <a:endParaRPr lang="it-IT" dirty="0"/>
          </a:p>
          <a:p>
            <a:r>
              <a:rPr lang="it-IT" dirty="0" smtClean="0"/>
              <a:t>In </a:t>
            </a:r>
            <a:r>
              <a:rPr lang="it-IT" dirty="0"/>
              <a:t>nessuna </a:t>
            </a:r>
            <a:r>
              <a:rPr lang="it-IT" dirty="0" smtClean="0"/>
              <a:t>paese l’equo compenso viene applicato sugli apparecchi TV. 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388424" y="6320353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accent1">
                    <a:lumMod val="10000"/>
                  </a:schemeClr>
                </a:solidFill>
              </a:rPr>
              <a:t>4</a:t>
            </a:r>
            <a:endParaRPr lang="it-IT" sz="1200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81710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251520" y="138113"/>
            <a:ext cx="8712968" cy="914400"/>
          </a:xfrm>
        </p:spPr>
        <p:txBody>
          <a:bodyPr/>
          <a:lstStyle/>
          <a:p>
            <a:r>
              <a:rPr lang="it-IT" sz="3400" dirty="0" smtClean="0"/>
              <a:t>Equo compenso </a:t>
            </a:r>
            <a:r>
              <a:rPr lang="it-IT" sz="3400" dirty="0" err="1" smtClean="0"/>
              <a:t>procapite</a:t>
            </a:r>
            <a:r>
              <a:rPr lang="it-IT" sz="3400" dirty="0" smtClean="0"/>
              <a:t> nei  Paesi UE:</a:t>
            </a:r>
            <a:br>
              <a:rPr lang="it-IT" sz="3400" dirty="0" smtClean="0"/>
            </a:br>
            <a:r>
              <a:rPr lang="it-IT" sz="3400" dirty="0" smtClean="0"/>
              <a:t>gettito pro-capite 2011</a:t>
            </a:r>
            <a:endParaRPr lang="it-IT" sz="34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0683654"/>
              </p:ext>
            </p:extLst>
          </p:nvPr>
        </p:nvGraphicFramePr>
        <p:xfrm>
          <a:off x="1373981" y="1124744"/>
          <a:ext cx="6396038" cy="417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1403648" y="5493132"/>
            <a:ext cx="64087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050" b="0" dirty="0" smtClean="0">
                <a:solidFill>
                  <a:srgbClr val="414141"/>
                </a:solidFill>
              </a:rPr>
              <a:t>*La Spagna ha eliminato il prelievo nel 2012</a:t>
            </a:r>
          </a:p>
        </p:txBody>
      </p:sp>
      <p:sp>
        <p:nvSpPr>
          <p:cNvPr id="9" name="Rettangolo 8"/>
          <p:cNvSpPr/>
          <p:nvPr/>
        </p:nvSpPr>
        <p:spPr bwMode="auto">
          <a:xfrm>
            <a:off x="1869158" y="3068960"/>
            <a:ext cx="5659933" cy="234504"/>
          </a:xfrm>
          <a:custGeom>
            <a:avLst/>
            <a:gdLst>
              <a:gd name="connsiteX0" fmla="*/ 0 w 5760640"/>
              <a:gd name="connsiteY0" fmla="*/ 0 h 144016"/>
              <a:gd name="connsiteX1" fmla="*/ 5760640 w 5760640"/>
              <a:gd name="connsiteY1" fmla="*/ 0 h 144016"/>
              <a:gd name="connsiteX2" fmla="*/ 5760640 w 5760640"/>
              <a:gd name="connsiteY2" fmla="*/ 144016 h 144016"/>
              <a:gd name="connsiteX3" fmla="*/ 0 w 5760640"/>
              <a:gd name="connsiteY3" fmla="*/ 144016 h 144016"/>
              <a:gd name="connsiteX4" fmla="*/ 0 w 5760640"/>
              <a:gd name="connsiteY4" fmla="*/ 0 h 144016"/>
              <a:gd name="connsiteX0" fmla="*/ 101600 w 5862240"/>
              <a:gd name="connsiteY0" fmla="*/ 0 h 144016"/>
              <a:gd name="connsiteX1" fmla="*/ 5862240 w 5862240"/>
              <a:gd name="connsiteY1" fmla="*/ 0 h 144016"/>
              <a:gd name="connsiteX2" fmla="*/ 5862240 w 5862240"/>
              <a:gd name="connsiteY2" fmla="*/ 144016 h 144016"/>
              <a:gd name="connsiteX3" fmla="*/ 0 w 5862240"/>
              <a:gd name="connsiteY3" fmla="*/ 131316 h 144016"/>
              <a:gd name="connsiteX4" fmla="*/ 101600 w 5862240"/>
              <a:gd name="connsiteY4" fmla="*/ 0 h 144016"/>
              <a:gd name="connsiteX0" fmla="*/ 130175 w 5890815"/>
              <a:gd name="connsiteY0" fmla="*/ 0 h 144016"/>
              <a:gd name="connsiteX1" fmla="*/ 5890815 w 5890815"/>
              <a:gd name="connsiteY1" fmla="*/ 0 h 144016"/>
              <a:gd name="connsiteX2" fmla="*/ 5890815 w 5890815"/>
              <a:gd name="connsiteY2" fmla="*/ 144016 h 144016"/>
              <a:gd name="connsiteX3" fmla="*/ 0 w 5890815"/>
              <a:gd name="connsiteY3" fmla="*/ 93216 h 144016"/>
              <a:gd name="connsiteX4" fmla="*/ 130175 w 5890815"/>
              <a:gd name="connsiteY4" fmla="*/ 0 h 144016"/>
              <a:gd name="connsiteX0" fmla="*/ 170234 w 5930874"/>
              <a:gd name="connsiteY0" fmla="*/ 0 h 144016"/>
              <a:gd name="connsiteX1" fmla="*/ 5930874 w 5930874"/>
              <a:gd name="connsiteY1" fmla="*/ 0 h 144016"/>
              <a:gd name="connsiteX2" fmla="*/ 5930874 w 5930874"/>
              <a:gd name="connsiteY2" fmla="*/ 144016 h 144016"/>
              <a:gd name="connsiteX3" fmla="*/ 0 w 5930874"/>
              <a:gd name="connsiteY3" fmla="*/ 131316 h 144016"/>
              <a:gd name="connsiteX4" fmla="*/ 170234 w 5930874"/>
              <a:gd name="connsiteY4" fmla="*/ 0 h 144016"/>
              <a:gd name="connsiteX0" fmla="*/ 180249 w 5940889"/>
              <a:gd name="connsiteY0" fmla="*/ 0 h 155129"/>
              <a:gd name="connsiteX1" fmla="*/ 5940889 w 5940889"/>
              <a:gd name="connsiteY1" fmla="*/ 0 h 155129"/>
              <a:gd name="connsiteX2" fmla="*/ 5940889 w 5940889"/>
              <a:gd name="connsiteY2" fmla="*/ 144016 h 155129"/>
              <a:gd name="connsiteX3" fmla="*/ 0 w 5940889"/>
              <a:gd name="connsiteY3" fmla="*/ 155129 h 155129"/>
              <a:gd name="connsiteX4" fmla="*/ 180249 w 5940889"/>
              <a:gd name="connsiteY4" fmla="*/ 0 h 155129"/>
              <a:gd name="connsiteX0" fmla="*/ 160220 w 5920860"/>
              <a:gd name="connsiteY0" fmla="*/ 0 h 144016"/>
              <a:gd name="connsiteX1" fmla="*/ 5920860 w 5920860"/>
              <a:gd name="connsiteY1" fmla="*/ 0 h 144016"/>
              <a:gd name="connsiteX2" fmla="*/ 5920860 w 5920860"/>
              <a:gd name="connsiteY2" fmla="*/ 144016 h 144016"/>
              <a:gd name="connsiteX3" fmla="*/ 0 w 5920860"/>
              <a:gd name="connsiteY3" fmla="*/ 140841 h 144016"/>
              <a:gd name="connsiteX4" fmla="*/ 160220 w 5920860"/>
              <a:gd name="connsiteY4" fmla="*/ 0 h 144016"/>
              <a:gd name="connsiteX0" fmla="*/ 275389 w 5920860"/>
              <a:gd name="connsiteY0" fmla="*/ 0 h 182116"/>
              <a:gd name="connsiteX1" fmla="*/ 5920860 w 5920860"/>
              <a:gd name="connsiteY1" fmla="*/ 38100 h 182116"/>
              <a:gd name="connsiteX2" fmla="*/ 5920860 w 5920860"/>
              <a:gd name="connsiteY2" fmla="*/ 182116 h 182116"/>
              <a:gd name="connsiteX3" fmla="*/ 0 w 5920860"/>
              <a:gd name="connsiteY3" fmla="*/ 178941 h 182116"/>
              <a:gd name="connsiteX4" fmla="*/ 275389 w 5920860"/>
              <a:gd name="connsiteY4" fmla="*/ 0 h 182116"/>
              <a:gd name="connsiteX0" fmla="*/ 295419 w 5920860"/>
              <a:gd name="connsiteY0" fmla="*/ 0 h 205929"/>
              <a:gd name="connsiteX1" fmla="*/ 5920860 w 5920860"/>
              <a:gd name="connsiteY1" fmla="*/ 61913 h 205929"/>
              <a:gd name="connsiteX2" fmla="*/ 5920860 w 5920860"/>
              <a:gd name="connsiteY2" fmla="*/ 205929 h 205929"/>
              <a:gd name="connsiteX3" fmla="*/ 0 w 5920860"/>
              <a:gd name="connsiteY3" fmla="*/ 202754 h 205929"/>
              <a:gd name="connsiteX4" fmla="*/ 295419 w 5920860"/>
              <a:gd name="connsiteY4" fmla="*/ 0 h 205929"/>
              <a:gd name="connsiteX0" fmla="*/ 295419 w 5920860"/>
              <a:gd name="connsiteY0" fmla="*/ 0 h 205929"/>
              <a:gd name="connsiteX1" fmla="*/ 5920860 w 5920860"/>
              <a:gd name="connsiteY1" fmla="*/ 4763 h 205929"/>
              <a:gd name="connsiteX2" fmla="*/ 5920860 w 5920860"/>
              <a:gd name="connsiteY2" fmla="*/ 205929 h 205929"/>
              <a:gd name="connsiteX3" fmla="*/ 0 w 5920860"/>
              <a:gd name="connsiteY3" fmla="*/ 202754 h 205929"/>
              <a:gd name="connsiteX4" fmla="*/ 295419 w 5920860"/>
              <a:gd name="connsiteY4" fmla="*/ 0 h 205929"/>
              <a:gd name="connsiteX0" fmla="*/ 285404 w 5910845"/>
              <a:gd name="connsiteY0" fmla="*/ 0 h 231329"/>
              <a:gd name="connsiteX1" fmla="*/ 5910845 w 5910845"/>
              <a:gd name="connsiteY1" fmla="*/ 4763 h 231329"/>
              <a:gd name="connsiteX2" fmla="*/ 5910845 w 5910845"/>
              <a:gd name="connsiteY2" fmla="*/ 205929 h 231329"/>
              <a:gd name="connsiteX3" fmla="*/ 0 w 5910845"/>
              <a:gd name="connsiteY3" fmla="*/ 231329 h 231329"/>
              <a:gd name="connsiteX4" fmla="*/ 285404 w 5910845"/>
              <a:gd name="connsiteY4" fmla="*/ 0 h 231329"/>
              <a:gd name="connsiteX0" fmla="*/ 285404 w 5910845"/>
              <a:gd name="connsiteY0" fmla="*/ 0 h 234504"/>
              <a:gd name="connsiteX1" fmla="*/ 5910845 w 5910845"/>
              <a:gd name="connsiteY1" fmla="*/ 4763 h 234504"/>
              <a:gd name="connsiteX2" fmla="*/ 5910845 w 5910845"/>
              <a:gd name="connsiteY2" fmla="*/ 234504 h 234504"/>
              <a:gd name="connsiteX3" fmla="*/ 0 w 5910845"/>
              <a:gd name="connsiteY3" fmla="*/ 231329 h 234504"/>
              <a:gd name="connsiteX4" fmla="*/ 285404 w 5910845"/>
              <a:gd name="connsiteY4" fmla="*/ 0 h 234504"/>
              <a:gd name="connsiteX0" fmla="*/ 335182 w 5910845"/>
              <a:gd name="connsiteY0" fmla="*/ 0 h 234504"/>
              <a:gd name="connsiteX1" fmla="*/ 5910845 w 5910845"/>
              <a:gd name="connsiteY1" fmla="*/ 4763 h 234504"/>
              <a:gd name="connsiteX2" fmla="*/ 5910845 w 5910845"/>
              <a:gd name="connsiteY2" fmla="*/ 234504 h 234504"/>
              <a:gd name="connsiteX3" fmla="*/ 0 w 5910845"/>
              <a:gd name="connsiteY3" fmla="*/ 231329 h 234504"/>
              <a:gd name="connsiteX4" fmla="*/ 335182 w 5910845"/>
              <a:gd name="connsiteY4" fmla="*/ 0 h 234504"/>
              <a:gd name="connsiteX0" fmla="*/ 335182 w 5910845"/>
              <a:gd name="connsiteY0" fmla="*/ 19049 h 253553"/>
              <a:gd name="connsiteX1" fmla="*/ 5910845 w 5910845"/>
              <a:gd name="connsiteY1" fmla="*/ 0 h 253553"/>
              <a:gd name="connsiteX2" fmla="*/ 5910845 w 5910845"/>
              <a:gd name="connsiteY2" fmla="*/ 253553 h 253553"/>
              <a:gd name="connsiteX3" fmla="*/ 0 w 5910845"/>
              <a:gd name="connsiteY3" fmla="*/ 250378 h 253553"/>
              <a:gd name="connsiteX4" fmla="*/ 335182 w 5910845"/>
              <a:gd name="connsiteY4" fmla="*/ 19049 h 253553"/>
              <a:gd name="connsiteX0" fmla="*/ 335182 w 5915823"/>
              <a:gd name="connsiteY0" fmla="*/ 0 h 234504"/>
              <a:gd name="connsiteX1" fmla="*/ 5915823 w 5915823"/>
              <a:gd name="connsiteY1" fmla="*/ 1 h 234504"/>
              <a:gd name="connsiteX2" fmla="*/ 5910845 w 5915823"/>
              <a:gd name="connsiteY2" fmla="*/ 234504 h 234504"/>
              <a:gd name="connsiteX3" fmla="*/ 0 w 5915823"/>
              <a:gd name="connsiteY3" fmla="*/ 231329 h 234504"/>
              <a:gd name="connsiteX4" fmla="*/ 335182 w 5915823"/>
              <a:gd name="connsiteY4" fmla="*/ 0 h 234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15823" h="234504">
                <a:moveTo>
                  <a:pt x="335182" y="0"/>
                </a:moveTo>
                <a:lnTo>
                  <a:pt x="5915823" y="1"/>
                </a:lnTo>
                <a:lnTo>
                  <a:pt x="5910845" y="234504"/>
                </a:lnTo>
                <a:lnTo>
                  <a:pt x="0" y="231329"/>
                </a:lnTo>
                <a:lnTo>
                  <a:pt x="335182" y="0"/>
                </a:lnTo>
                <a:close/>
              </a:path>
            </a:pathLst>
          </a:custGeom>
          <a:solidFill>
            <a:srgbClr val="FF0000">
              <a:alpha val="69804"/>
            </a:srgbClr>
          </a:solidFill>
          <a:ln w="9525" cap="flat" cmpd="sng" algn="ctr">
            <a:solidFill>
              <a:schemeClr val="bg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928510" y="5301208"/>
            <a:ext cx="1883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b="0" i="1" dirty="0" smtClean="0">
                <a:solidFill>
                  <a:schemeClr val="tx2">
                    <a:lumMod val="50000"/>
                  </a:schemeClr>
                </a:solidFill>
              </a:rPr>
              <a:t>Fonte: rapporto de </a:t>
            </a:r>
            <a:r>
              <a:rPr lang="it-IT" sz="1000" b="0" i="1" dirty="0" err="1" smtClean="0">
                <a:solidFill>
                  <a:schemeClr val="tx2">
                    <a:lumMod val="50000"/>
                  </a:schemeClr>
                </a:solidFill>
              </a:rPr>
              <a:t>Thuiskopie</a:t>
            </a:r>
            <a:endParaRPr lang="it-IT" sz="1000" b="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076056" y="4838963"/>
            <a:ext cx="2343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b="0" dirty="0" smtClean="0">
                <a:solidFill>
                  <a:schemeClr val="tx2">
                    <a:lumMod val="50000"/>
                  </a:schemeClr>
                </a:solidFill>
              </a:rPr>
              <a:t>*</a:t>
            </a:r>
            <a:endParaRPr lang="it-IT" sz="1000" b="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388424" y="6320353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accent1">
                    <a:lumMod val="10000"/>
                  </a:schemeClr>
                </a:solidFill>
              </a:rPr>
              <a:t>5</a:t>
            </a:r>
            <a:endParaRPr lang="it-IT" sz="1200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67875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Quale mercato?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196752"/>
            <a:ext cx="7793682" cy="834331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abitudini di consumo stanno mutando</a:t>
            </a:r>
          </a:p>
          <a:p>
            <a:pPr marL="0" indent="0" algn="ctr">
              <a:buNone/>
            </a:pPr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L’esempio della </a:t>
            </a:r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musica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83568" y="5013176"/>
            <a:ext cx="7776864" cy="8309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600" b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servizi in abbonamento sono tipicamente forniti in streaming, senza copia dell’opera sul device del consumatore e previa acquisizione di licenza sui diritti delle opere da parte del fornitore del servizio</a:t>
            </a:r>
            <a:endParaRPr lang="it-IT" sz="1600" b="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106" y="2403326"/>
            <a:ext cx="4629150" cy="2609850"/>
          </a:xfrm>
          <a:prstGeom prst="rect">
            <a:avLst/>
          </a:prstGeom>
          <a:noFill/>
          <a:ln w="9525">
            <a:solidFill>
              <a:schemeClr val="accent3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611560" y="2020778"/>
            <a:ext cx="385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it-IT" sz="1800" b="0" i="1" dirty="0" smtClean="0">
                <a:solidFill>
                  <a:schemeClr val="tx2">
                    <a:lumMod val="75000"/>
                  </a:schemeClr>
                </a:solidFill>
              </a:rPr>
              <a:t>Dal </a:t>
            </a:r>
            <a:r>
              <a:rPr lang="it-IT" sz="1800" b="0" i="1" dirty="0" err="1" smtClean="0">
                <a:solidFill>
                  <a:schemeClr val="tx2">
                    <a:lumMod val="75000"/>
                  </a:schemeClr>
                </a:solidFill>
              </a:rPr>
              <a:t>digital</a:t>
            </a:r>
            <a:r>
              <a:rPr lang="it-IT" sz="1800" b="0" i="1" dirty="0" smtClean="0">
                <a:solidFill>
                  <a:schemeClr val="tx2">
                    <a:lumMod val="75000"/>
                  </a:schemeClr>
                </a:solidFill>
              </a:rPr>
              <a:t> music report 2013 (FIMI)</a:t>
            </a:r>
            <a:r>
              <a:rPr lang="it-IT" sz="1800" b="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it-IT" sz="1800" b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388424" y="6320353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accent1">
                    <a:lumMod val="10000"/>
                  </a:schemeClr>
                </a:solidFill>
              </a:rPr>
              <a:t>6</a:t>
            </a:r>
            <a:endParaRPr lang="it-IT" sz="1200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05820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La </a:t>
            </a:r>
            <a:r>
              <a:rPr lang="it-IT" sz="3600" dirty="0" err="1" smtClean="0"/>
              <a:t>governance</a:t>
            </a:r>
            <a:r>
              <a:rPr lang="it-IT" sz="3600" dirty="0" smtClean="0"/>
              <a:t> dell’equo compenso</a:t>
            </a:r>
            <a:endParaRPr lang="it-IT" sz="36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033835"/>
              </p:ext>
            </p:extLst>
          </p:nvPr>
        </p:nvGraphicFramePr>
        <p:xfrm>
          <a:off x="755650" y="1316712"/>
          <a:ext cx="776605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3025"/>
                <a:gridCol w="3883025"/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Tavolo tecnico </a:t>
                      </a:r>
                      <a:r>
                        <a:rPr lang="it-IT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ex art. 5 del decreto Bondi (30 dicembre 2009)</a:t>
                      </a:r>
                      <a:endParaRPr lang="it-IT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Preposto alle proposte di aggiornamento</a:t>
                      </a:r>
                      <a:r>
                        <a:rPr lang="it-IT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, </a:t>
                      </a:r>
                    </a:p>
                    <a:p>
                      <a:r>
                        <a:rPr lang="it-IT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Partecipato</a:t>
                      </a:r>
                      <a:r>
                        <a:rPr lang="it-IT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da rappresentanti ICT</a:t>
                      </a:r>
                    </a:p>
                    <a:p>
                      <a:r>
                        <a:rPr lang="it-IT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Mai convocato</a:t>
                      </a:r>
                      <a:endParaRPr lang="it-IT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Comitato consultivo</a:t>
                      </a:r>
                      <a:r>
                        <a:rPr lang="it-IT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permanente sul diritto d’autore presso il MIBAC – </a:t>
                      </a:r>
                      <a:r>
                        <a:rPr lang="it-IT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nomina 2010</a:t>
                      </a:r>
                      <a:endParaRPr lang="it-IT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Presidente</a:t>
                      </a:r>
                      <a:r>
                        <a:rPr lang="it-IT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Paolo</a:t>
                      </a:r>
                      <a:r>
                        <a:rPr lang="it-IT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Marzano, </a:t>
                      </a:r>
                    </a:p>
                    <a:p>
                      <a:r>
                        <a:rPr lang="it-IT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Nessun rappresentante </a:t>
                      </a:r>
                      <a:r>
                        <a:rPr lang="it-IT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dell’industria ICT, né del dipartimento</a:t>
                      </a:r>
                      <a:r>
                        <a:rPr lang="it-IT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delle Comunicazioni del MISE</a:t>
                      </a:r>
                      <a:endParaRPr lang="it-IT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Comitato</a:t>
                      </a:r>
                      <a:r>
                        <a:rPr lang="it-IT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consultivo permanente sul diritto d’autore presso il MIBAC – </a:t>
                      </a:r>
                      <a:r>
                        <a:rPr lang="it-IT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2007-2010</a:t>
                      </a:r>
                      <a:endParaRPr lang="it-IT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Presidente Antonio Gambino,</a:t>
                      </a:r>
                    </a:p>
                    <a:p>
                      <a:r>
                        <a:rPr lang="it-IT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Con un rappresentante</a:t>
                      </a:r>
                      <a:r>
                        <a:rPr lang="it-IT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it-IT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della</a:t>
                      </a:r>
                      <a:r>
                        <a:rPr lang="it-IT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Federazione di Confindustria rappresentativa dell’ICT</a:t>
                      </a:r>
                      <a:endParaRPr lang="it-IT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491880" y="5229200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Quale garanzia di imparzialità per il processo di determinazione dell’equo compenso?</a:t>
            </a:r>
            <a:endParaRPr lang="it-IT" sz="1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388424" y="6320353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accent1">
                    <a:lumMod val="10000"/>
                  </a:schemeClr>
                </a:solidFill>
              </a:rPr>
              <a:t>7</a:t>
            </a:r>
            <a:endParaRPr lang="it-IT" sz="1200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80341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1"/>
          <p:cNvSpPr/>
          <p:nvPr/>
        </p:nvSpPr>
        <p:spPr bwMode="auto">
          <a:xfrm>
            <a:off x="611560" y="4489133"/>
            <a:ext cx="8030971" cy="308019"/>
          </a:xfrm>
          <a:custGeom>
            <a:avLst/>
            <a:gdLst>
              <a:gd name="connsiteX0" fmla="*/ 0 w 8018271"/>
              <a:gd name="connsiteY0" fmla="*/ 0 h 739819"/>
              <a:gd name="connsiteX1" fmla="*/ 8018271 w 8018271"/>
              <a:gd name="connsiteY1" fmla="*/ 0 h 739819"/>
              <a:gd name="connsiteX2" fmla="*/ 8018271 w 8018271"/>
              <a:gd name="connsiteY2" fmla="*/ 739819 h 739819"/>
              <a:gd name="connsiteX3" fmla="*/ 0 w 8018271"/>
              <a:gd name="connsiteY3" fmla="*/ 739819 h 739819"/>
              <a:gd name="connsiteX4" fmla="*/ 0 w 8018271"/>
              <a:gd name="connsiteY4" fmla="*/ 0 h 739819"/>
              <a:gd name="connsiteX0" fmla="*/ 0 w 8043671"/>
              <a:gd name="connsiteY0" fmla="*/ 0 h 739819"/>
              <a:gd name="connsiteX1" fmla="*/ 8018271 w 8043671"/>
              <a:gd name="connsiteY1" fmla="*/ 0 h 739819"/>
              <a:gd name="connsiteX2" fmla="*/ 8043671 w 8043671"/>
              <a:gd name="connsiteY2" fmla="*/ 308019 h 739819"/>
              <a:gd name="connsiteX3" fmla="*/ 0 w 8043671"/>
              <a:gd name="connsiteY3" fmla="*/ 739819 h 739819"/>
              <a:gd name="connsiteX4" fmla="*/ 0 w 8043671"/>
              <a:gd name="connsiteY4" fmla="*/ 0 h 739819"/>
              <a:gd name="connsiteX0" fmla="*/ 0 w 8043671"/>
              <a:gd name="connsiteY0" fmla="*/ 0 h 308019"/>
              <a:gd name="connsiteX1" fmla="*/ 8018271 w 8043671"/>
              <a:gd name="connsiteY1" fmla="*/ 0 h 308019"/>
              <a:gd name="connsiteX2" fmla="*/ 8043671 w 8043671"/>
              <a:gd name="connsiteY2" fmla="*/ 308019 h 308019"/>
              <a:gd name="connsiteX3" fmla="*/ 76200 w 8043671"/>
              <a:gd name="connsiteY3" fmla="*/ 308019 h 308019"/>
              <a:gd name="connsiteX4" fmla="*/ 0 w 8043671"/>
              <a:gd name="connsiteY4" fmla="*/ 0 h 308019"/>
              <a:gd name="connsiteX0" fmla="*/ 0 w 8043671"/>
              <a:gd name="connsiteY0" fmla="*/ 0 h 308019"/>
              <a:gd name="connsiteX1" fmla="*/ 8018271 w 8043671"/>
              <a:gd name="connsiteY1" fmla="*/ 0 h 308019"/>
              <a:gd name="connsiteX2" fmla="*/ 8043671 w 8043671"/>
              <a:gd name="connsiteY2" fmla="*/ 308019 h 308019"/>
              <a:gd name="connsiteX3" fmla="*/ 0 w 8043671"/>
              <a:gd name="connsiteY3" fmla="*/ 308019 h 308019"/>
              <a:gd name="connsiteX4" fmla="*/ 0 w 8043671"/>
              <a:gd name="connsiteY4" fmla="*/ 0 h 308019"/>
              <a:gd name="connsiteX0" fmla="*/ 0 w 8030971"/>
              <a:gd name="connsiteY0" fmla="*/ 0 h 308019"/>
              <a:gd name="connsiteX1" fmla="*/ 8018271 w 8030971"/>
              <a:gd name="connsiteY1" fmla="*/ 0 h 308019"/>
              <a:gd name="connsiteX2" fmla="*/ 8030971 w 8030971"/>
              <a:gd name="connsiteY2" fmla="*/ 308019 h 308019"/>
              <a:gd name="connsiteX3" fmla="*/ 0 w 8030971"/>
              <a:gd name="connsiteY3" fmla="*/ 308019 h 308019"/>
              <a:gd name="connsiteX4" fmla="*/ 0 w 8030971"/>
              <a:gd name="connsiteY4" fmla="*/ 0 h 308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0971" h="308019">
                <a:moveTo>
                  <a:pt x="0" y="0"/>
                </a:moveTo>
                <a:lnTo>
                  <a:pt x="8018271" y="0"/>
                </a:lnTo>
                <a:lnTo>
                  <a:pt x="8030971" y="308019"/>
                </a:lnTo>
                <a:lnTo>
                  <a:pt x="0" y="308019"/>
                </a:lnTo>
                <a:lnTo>
                  <a:pt x="0" y="0"/>
                </a:lnTo>
                <a:close/>
              </a:path>
            </a:pathLst>
          </a:custGeom>
          <a:solidFill>
            <a:srgbClr val="59C1FF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Rettangolo 11"/>
          <p:cNvSpPr/>
          <p:nvPr/>
        </p:nvSpPr>
        <p:spPr bwMode="auto">
          <a:xfrm>
            <a:off x="627487" y="3825043"/>
            <a:ext cx="8030971" cy="308019"/>
          </a:xfrm>
          <a:custGeom>
            <a:avLst/>
            <a:gdLst>
              <a:gd name="connsiteX0" fmla="*/ 0 w 8018271"/>
              <a:gd name="connsiteY0" fmla="*/ 0 h 739819"/>
              <a:gd name="connsiteX1" fmla="*/ 8018271 w 8018271"/>
              <a:gd name="connsiteY1" fmla="*/ 0 h 739819"/>
              <a:gd name="connsiteX2" fmla="*/ 8018271 w 8018271"/>
              <a:gd name="connsiteY2" fmla="*/ 739819 h 739819"/>
              <a:gd name="connsiteX3" fmla="*/ 0 w 8018271"/>
              <a:gd name="connsiteY3" fmla="*/ 739819 h 739819"/>
              <a:gd name="connsiteX4" fmla="*/ 0 w 8018271"/>
              <a:gd name="connsiteY4" fmla="*/ 0 h 739819"/>
              <a:gd name="connsiteX0" fmla="*/ 0 w 8043671"/>
              <a:gd name="connsiteY0" fmla="*/ 0 h 739819"/>
              <a:gd name="connsiteX1" fmla="*/ 8018271 w 8043671"/>
              <a:gd name="connsiteY1" fmla="*/ 0 h 739819"/>
              <a:gd name="connsiteX2" fmla="*/ 8043671 w 8043671"/>
              <a:gd name="connsiteY2" fmla="*/ 308019 h 739819"/>
              <a:gd name="connsiteX3" fmla="*/ 0 w 8043671"/>
              <a:gd name="connsiteY3" fmla="*/ 739819 h 739819"/>
              <a:gd name="connsiteX4" fmla="*/ 0 w 8043671"/>
              <a:gd name="connsiteY4" fmla="*/ 0 h 739819"/>
              <a:gd name="connsiteX0" fmla="*/ 0 w 8043671"/>
              <a:gd name="connsiteY0" fmla="*/ 0 h 308019"/>
              <a:gd name="connsiteX1" fmla="*/ 8018271 w 8043671"/>
              <a:gd name="connsiteY1" fmla="*/ 0 h 308019"/>
              <a:gd name="connsiteX2" fmla="*/ 8043671 w 8043671"/>
              <a:gd name="connsiteY2" fmla="*/ 308019 h 308019"/>
              <a:gd name="connsiteX3" fmla="*/ 76200 w 8043671"/>
              <a:gd name="connsiteY3" fmla="*/ 308019 h 308019"/>
              <a:gd name="connsiteX4" fmla="*/ 0 w 8043671"/>
              <a:gd name="connsiteY4" fmla="*/ 0 h 308019"/>
              <a:gd name="connsiteX0" fmla="*/ 0 w 8043671"/>
              <a:gd name="connsiteY0" fmla="*/ 0 h 308019"/>
              <a:gd name="connsiteX1" fmla="*/ 8018271 w 8043671"/>
              <a:gd name="connsiteY1" fmla="*/ 0 h 308019"/>
              <a:gd name="connsiteX2" fmla="*/ 8043671 w 8043671"/>
              <a:gd name="connsiteY2" fmla="*/ 308019 h 308019"/>
              <a:gd name="connsiteX3" fmla="*/ 0 w 8043671"/>
              <a:gd name="connsiteY3" fmla="*/ 308019 h 308019"/>
              <a:gd name="connsiteX4" fmla="*/ 0 w 8043671"/>
              <a:gd name="connsiteY4" fmla="*/ 0 h 308019"/>
              <a:gd name="connsiteX0" fmla="*/ 0 w 8030971"/>
              <a:gd name="connsiteY0" fmla="*/ 0 h 308019"/>
              <a:gd name="connsiteX1" fmla="*/ 8018271 w 8030971"/>
              <a:gd name="connsiteY1" fmla="*/ 0 h 308019"/>
              <a:gd name="connsiteX2" fmla="*/ 8030971 w 8030971"/>
              <a:gd name="connsiteY2" fmla="*/ 308019 h 308019"/>
              <a:gd name="connsiteX3" fmla="*/ 0 w 8030971"/>
              <a:gd name="connsiteY3" fmla="*/ 308019 h 308019"/>
              <a:gd name="connsiteX4" fmla="*/ 0 w 8030971"/>
              <a:gd name="connsiteY4" fmla="*/ 0 h 308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0971" h="308019">
                <a:moveTo>
                  <a:pt x="0" y="0"/>
                </a:moveTo>
                <a:lnTo>
                  <a:pt x="8018271" y="0"/>
                </a:lnTo>
                <a:lnTo>
                  <a:pt x="8030971" y="308019"/>
                </a:lnTo>
                <a:lnTo>
                  <a:pt x="0" y="308019"/>
                </a:lnTo>
                <a:lnTo>
                  <a:pt x="0" y="0"/>
                </a:lnTo>
                <a:close/>
              </a:path>
            </a:pathLst>
          </a:custGeom>
          <a:solidFill>
            <a:srgbClr val="59C1FF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Rettangolo 10"/>
          <p:cNvSpPr/>
          <p:nvPr/>
        </p:nvSpPr>
        <p:spPr bwMode="auto">
          <a:xfrm>
            <a:off x="611560" y="2708920"/>
            <a:ext cx="8018271" cy="739819"/>
          </a:xfrm>
          <a:prstGeom prst="rect">
            <a:avLst/>
          </a:prstGeom>
          <a:solidFill>
            <a:srgbClr val="59C1FF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Le raccomandazioni del Rapporto Vitorino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896" cy="1080120"/>
          </a:xfrm>
        </p:spPr>
        <p:txBody>
          <a:bodyPr/>
          <a:lstStyle/>
          <a:p>
            <a:pPr marL="0" indent="0">
              <a:buNone/>
            </a:pPr>
            <a:r>
              <a:rPr lang="it-IT" sz="1400" dirty="0" smtClean="0"/>
              <a:t>Il rapporto Vitorino riconosce che l’estrema varietà delle legislazioni nazionali che recepiscono la Direttiva 2001/29 sull’equo compenso per copia privata ha creato profonde distorsioni nel mercato comunitario e raccomanda quindi l’adozione dei seguenti correttivi:</a:t>
            </a:r>
          </a:p>
          <a:p>
            <a:endParaRPr lang="it-IT" sz="1400" b="1" dirty="0" smtClean="0"/>
          </a:p>
          <a:p>
            <a:endParaRPr lang="it-IT" sz="1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11560" y="2440627"/>
            <a:ext cx="72008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FFC000"/>
              </a:buClr>
              <a:buSzPct val="110000"/>
              <a:buFont typeface="Wingdings" panose="05000000000000000000" pitchFamily="2" charset="2"/>
              <a:buChar char="Ü"/>
            </a:pPr>
            <a:endParaRPr lang="it-IT" sz="1600" b="0" dirty="0" smtClean="0">
              <a:solidFill>
                <a:schemeClr val="bg2"/>
              </a:solidFill>
            </a:endParaRPr>
          </a:p>
          <a:p>
            <a:pPr marL="285750" indent="-285750" algn="just">
              <a:spcAft>
                <a:spcPts val="600"/>
              </a:spcAft>
              <a:buClr>
                <a:srgbClr val="FFC000"/>
              </a:buClr>
              <a:buSzPct val="110000"/>
              <a:buFont typeface="Wingdings" panose="05000000000000000000" pitchFamily="2" charset="2"/>
              <a:buChar char="Ü"/>
            </a:pPr>
            <a:r>
              <a:rPr lang="it-IT" sz="1600" b="0" dirty="0" smtClean="0">
                <a:solidFill>
                  <a:schemeClr val="bg2"/>
                </a:solidFill>
              </a:rPr>
              <a:t>Le copie fatte dal consumatore nel contesto di un </a:t>
            </a:r>
            <a:r>
              <a:rPr lang="it-IT" sz="1600" b="0" dirty="0">
                <a:solidFill>
                  <a:schemeClr val="bg2"/>
                </a:solidFill>
              </a:rPr>
              <a:t>servizio basato su licenze</a:t>
            </a:r>
            <a:r>
              <a:rPr lang="it-IT" sz="1600" b="0" dirty="0" smtClean="0">
                <a:solidFill>
                  <a:schemeClr val="bg2"/>
                </a:solidFill>
              </a:rPr>
              <a:t> non costituiscono pregiudizio per l’autore e non devono essere oggetto di equo compenso</a:t>
            </a:r>
          </a:p>
          <a:p>
            <a:pPr marL="285750" indent="-285750" algn="just">
              <a:spcAft>
                <a:spcPts val="600"/>
              </a:spcAft>
              <a:buClr>
                <a:srgbClr val="FFC000"/>
              </a:buClr>
              <a:buSzPct val="110000"/>
              <a:buFont typeface="Wingdings" panose="05000000000000000000" pitchFamily="2" charset="2"/>
              <a:buChar char="Ü"/>
            </a:pPr>
            <a:r>
              <a:rPr lang="it-IT" sz="1600" b="0" dirty="0" smtClean="0">
                <a:solidFill>
                  <a:schemeClr val="bg2"/>
                </a:solidFill>
              </a:rPr>
              <a:t>I prelievi devono essere effettuati nello Stato di residenza del consumatore</a:t>
            </a:r>
          </a:p>
          <a:p>
            <a:pPr marL="285750" indent="-285750" algn="just">
              <a:spcAft>
                <a:spcPts val="600"/>
              </a:spcAft>
              <a:buClr>
                <a:srgbClr val="FFC000"/>
              </a:buClr>
              <a:buSzPct val="110000"/>
              <a:buFont typeface="Wingdings" panose="05000000000000000000" pitchFamily="2" charset="2"/>
              <a:buChar char="Ü"/>
            </a:pPr>
            <a:r>
              <a:rPr lang="it-IT" sz="1600" b="0" dirty="0" smtClean="0">
                <a:solidFill>
                  <a:schemeClr val="bg2"/>
                </a:solidFill>
              </a:rPr>
              <a:t>L’imposizione dovrebbe gravare sui </a:t>
            </a:r>
            <a:r>
              <a:rPr lang="it-IT" sz="1600" b="0" dirty="0">
                <a:solidFill>
                  <a:schemeClr val="bg2"/>
                </a:solidFill>
              </a:rPr>
              <a:t>venditori</a:t>
            </a:r>
          </a:p>
          <a:p>
            <a:pPr marL="285750" indent="-285750" algn="just">
              <a:spcAft>
                <a:spcPts val="600"/>
              </a:spcAft>
              <a:buClr>
                <a:srgbClr val="FFC000"/>
              </a:buClr>
              <a:buSzPct val="110000"/>
              <a:buFont typeface="Wingdings" panose="05000000000000000000" pitchFamily="2" charset="2"/>
              <a:buChar char="Ü"/>
            </a:pPr>
            <a:r>
              <a:rPr lang="it-IT" sz="1600" b="0" dirty="0" smtClean="0">
                <a:solidFill>
                  <a:schemeClr val="bg2"/>
                </a:solidFill>
              </a:rPr>
              <a:t>Dovrebbero essere previste chiare </a:t>
            </a:r>
            <a:r>
              <a:rPr lang="it-IT" sz="1600" b="0" dirty="0">
                <a:solidFill>
                  <a:schemeClr val="bg2"/>
                </a:solidFill>
              </a:rPr>
              <a:t>esenzioni ex-ante</a:t>
            </a:r>
          </a:p>
          <a:p>
            <a:pPr marL="285750" indent="-285750" algn="just">
              <a:spcAft>
                <a:spcPts val="600"/>
              </a:spcAft>
              <a:buClr>
                <a:srgbClr val="FFC000"/>
              </a:buClr>
              <a:buSzPct val="110000"/>
              <a:buFont typeface="Wingdings" panose="05000000000000000000" pitchFamily="2" charset="2"/>
              <a:buChar char="Ü"/>
            </a:pPr>
            <a:r>
              <a:rPr lang="it-IT" sz="1600" b="0" dirty="0" smtClean="0">
                <a:solidFill>
                  <a:schemeClr val="bg2"/>
                </a:solidFill>
              </a:rPr>
              <a:t>Il </a:t>
            </a:r>
            <a:r>
              <a:rPr lang="it-IT" sz="1600" b="0" dirty="0">
                <a:solidFill>
                  <a:schemeClr val="bg2"/>
                </a:solidFill>
              </a:rPr>
              <a:t>prelievo deve essere «visibile» </a:t>
            </a:r>
            <a:r>
              <a:rPr lang="it-IT" sz="1600" b="0" dirty="0" smtClean="0">
                <a:solidFill>
                  <a:schemeClr val="bg2"/>
                </a:solidFill>
              </a:rPr>
              <a:t>per il consumatore finale</a:t>
            </a:r>
          </a:p>
          <a:p>
            <a:pPr marL="285750" indent="-285750" algn="just">
              <a:spcAft>
                <a:spcPts val="600"/>
              </a:spcAft>
              <a:buClr>
                <a:srgbClr val="FFC000"/>
              </a:buClr>
              <a:buSzPct val="110000"/>
              <a:buFont typeface="Wingdings" panose="05000000000000000000" pitchFamily="2" charset="2"/>
              <a:buChar char="Ü"/>
            </a:pPr>
            <a:r>
              <a:rPr lang="it-IT" sz="1600" b="0" dirty="0">
                <a:solidFill>
                  <a:schemeClr val="bg2"/>
                </a:solidFill>
              </a:rPr>
              <a:t>N</a:t>
            </a:r>
            <a:r>
              <a:rPr lang="it-IT" sz="1600" b="0" dirty="0" smtClean="0">
                <a:solidFill>
                  <a:schemeClr val="bg2"/>
                </a:solidFill>
              </a:rPr>
              <a:t>ella determinazione dei compensi deve essere garantito un quadro procedurale che riduca la complessità e assicuri oggettività e tempestività al processo</a:t>
            </a:r>
          </a:p>
          <a:p>
            <a:pPr marL="285750" indent="-285750" algn="just">
              <a:buClr>
                <a:srgbClr val="FFC000"/>
              </a:buClr>
              <a:buSzPct val="110000"/>
              <a:buFont typeface="Wingdings" panose="05000000000000000000" pitchFamily="2" charset="2"/>
              <a:buChar char="Ü"/>
            </a:pPr>
            <a:endParaRPr lang="it-IT" sz="1600" b="0" dirty="0">
              <a:solidFill>
                <a:schemeClr val="bg2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036051" y="2944683"/>
            <a:ext cx="601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FF0000"/>
              </a:buClr>
              <a:buSzPct val="110000"/>
              <a:buFont typeface="Wingdings" panose="05000000000000000000" pitchFamily="2" charset="2"/>
              <a:buChar char="û"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028384" y="3736771"/>
            <a:ext cx="601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FF0000"/>
              </a:buClr>
              <a:buSzPct val="110000"/>
              <a:buFont typeface="Wingdings" panose="05000000000000000000" pitchFamily="2" charset="2"/>
              <a:buChar char="û"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8028384" y="4056741"/>
            <a:ext cx="601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FF0000"/>
              </a:buClr>
              <a:buSzPct val="110000"/>
              <a:buFont typeface="Wingdings" panose="05000000000000000000" pitchFamily="2" charset="2"/>
              <a:buChar char="û"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028384" y="4416781"/>
            <a:ext cx="601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FF0000"/>
              </a:buClr>
              <a:buSzPct val="110000"/>
              <a:buFont typeface="Wingdings" panose="05000000000000000000" pitchFamily="2" charset="2"/>
              <a:buChar char="û"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028384" y="4776821"/>
            <a:ext cx="601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FF0000"/>
              </a:buClr>
              <a:buSzPct val="110000"/>
              <a:buFont typeface="Wingdings" panose="05000000000000000000" pitchFamily="2" charset="2"/>
              <a:buChar char="û"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8028384" y="3448739"/>
            <a:ext cx="601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00B050"/>
              </a:buClr>
              <a:buSzPct val="110000"/>
              <a:buFont typeface="Wingdings" panose="05000000000000000000" pitchFamily="2" charset="2"/>
              <a:buChar char="ü"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5" name="Rettangolo 11"/>
          <p:cNvSpPr/>
          <p:nvPr/>
        </p:nvSpPr>
        <p:spPr bwMode="auto">
          <a:xfrm>
            <a:off x="624260" y="5569253"/>
            <a:ext cx="8005571" cy="82371"/>
          </a:xfrm>
          <a:custGeom>
            <a:avLst/>
            <a:gdLst>
              <a:gd name="connsiteX0" fmla="*/ 0 w 8018271"/>
              <a:gd name="connsiteY0" fmla="*/ 0 h 739819"/>
              <a:gd name="connsiteX1" fmla="*/ 8018271 w 8018271"/>
              <a:gd name="connsiteY1" fmla="*/ 0 h 739819"/>
              <a:gd name="connsiteX2" fmla="*/ 8018271 w 8018271"/>
              <a:gd name="connsiteY2" fmla="*/ 739819 h 739819"/>
              <a:gd name="connsiteX3" fmla="*/ 0 w 8018271"/>
              <a:gd name="connsiteY3" fmla="*/ 739819 h 739819"/>
              <a:gd name="connsiteX4" fmla="*/ 0 w 8018271"/>
              <a:gd name="connsiteY4" fmla="*/ 0 h 739819"/>
              <a:gd name="connsiteX0" fmla="*/ 0 w 8043671"/>
              <a:gd name="connsiteY0" fmla="*/ 0 h 739819"/>
              <a:gd name="connsiteX1" fmla="*/ 8018271 w 8043671"/>
              <a:gd name="connsiteY1" fmla="*/ 0 h 739819"/>
              <a:gd name="connsiteX2" fmla="*/ 8043671 w 8043671"/>
              <a:gd name="connsiteY2" fmla="*/ 308019 h 739819"/>
              <a:gd name="connsiteX3" fmla="*/ 0 w 8043671"/>
              <a:gd name="connsiteY3" fmla="*/ 739819 h 739819"/>
              <a:gd name="connsiteX4" fmla="*/ 0 w 8043671"/>
              <a:gd name="connsiteY4" fmla="*/ 0 h 739819"/>
              <a:gd name="connsiteX0" fmla="*/ 0 w 8043671"/>
              <a:gd name="connsiteY0" fmla="*/ 0 h 308019"/>
              <a:gd name="connsiteX1" fmla="*/ 8018271 w 8043671"/>
              <a:gd name="connsiteY1" fmla="*/ 0 h 308019"/>
              <a:gd name="connsiteX2" fmla="*/ 8043671 w 8043671"/>
              <a:gd name="connsiteY2" fmla="*/ 308019 h 308019"/>
              <a:gd name="connsiteX3" fmla="*/ 76200 w 8043671"/>
              <a:gd name="connsiteY3" fmla="*/ 308019 h 308019"/>
              <a:gd name="connsiteX4" fmla="*/ 0 w 8043671"/>
              <a:gd name="connsiteY4" fmla="*/ 0 h 308019"/>
              <a:gd name="connsiteX0" fmla="*/ 0 w 8043671"/>
              <a:gd name="connsiteY0" fmla="*/ 0 h 308019"/>
              <a:gd name="connsiteX1" fmla="*/ 8018271 w 8043671"/>
              <a:gd name="connsiteY1" fmla="*/ 0 h 308019"/>
              <a:gd name="connsiteX2" fmla="*/ 8043671 w 8043671"/>
              <a:gd name="connsiteY2" fmla="*/ 308019 h 308019"/>
              <a:gd name="connsiteX3" fmla="*/ 0 w 8043671"/>
              <a:gd name="connsiteY3" fmla="*/ 308019 h 308019"/>
              <a:gd name="connsiteX4" fmla="*/ 0 w 8043671"/>
              <a:gd name="connsiteY4" fmla="*/ 0 h 308019"/>
              <a:gd name="connsiteX0" fmla="*/ 0 w 8030971"/>
              <a:gd name="connsiteY0" fmla="*/ 0 h 308019"/>
              <a:gd name="connsiteX1" fmla="*/ 8018271 w 8030971"/>
              <a:gd name="connsiteY1" fmla="*/ 0 h 308019"/>
              <a:gd name="connsiteX2" fmla="*/ 8030971 w 8030971"/>
              <a:gd name="connsiteY2" fmla="*/ 308019 h 308019"/>
              <a:gd name="connsiteX3" fmla="*/ 0 w 8030971"/>
              <a:gd name="connsiteY3" fmla="*/ 308019 h 308019"/>
              <a:gd name="connsiteX4" fmla="*/ 0 w 8030971"/>
              <a:gd name="connsiteY4" fmla="*/ 0 h 308019"/>
              <a:gd name="connsiteX0" fmla="*/ 0 w 8030971"/>
              <a:gd name="connsiteY0" fmla="*/ 0 h 308019"/>
              <a:gd name="connsiteX1" fmla="*/ 8018271 w 8030971"/>
              <a:gd name="connsiteY1" fmla="*/ 0 h 308019"/>
              <a:gd name="connsiteX2" fmla="*/ 8030971 w 8030971"/>
              <a:gd name="connsiteY2" fmla="*/ 308019 h 308019"/>
              <a:gd name="connsiteX3" fmla="*/ 4036640 w 8030971"/>
              <a:gd name="connsiteY3" fmla="*/ 82371 h 308019"/>
              <a:gd name="connsiteX4" fmla="*/ 0 w 8030971"/>
              <a:gd name="connsiteY4" fmla="*/ 308019 h 308019"/>
              <a:gd name="connsiteX5" fmla="*/ 0 w 8030971"/>
              <a:gd name="connsiteY5" fmla="*/ 0 h 308019"/>
              <a:gd name="connsiteX0" fmla="*/ 0 w 8030971"/>
              <a:gd name="connsiteY0" fmla="*/ 0 h 308019"/>
              <a:gd name="connsiteX1" fmla="*/ 8018271 w 8030971"/>
              <a:gd name="connsiteY1" fmla="*/ 0 h 308019"/>
              <a:gd name="connsiteX2" fmla="*/ 8030971 w 8030971"/>
              <a:gd name="connsiteY2" fmla="*/ 308019 h 308019"/>
              <a:gd name="connsiteX3" fmla="*/ 4036640 w 8030971"/>
              <a:gd name="connsiteY3" fmla="*/ 82371 h 308019"/>
              <a:gd name="connsiteX4" fmla="*/ 12700 w 8030971"/>
              <a:gd name="connsiteY4" fmla="*/ 79419 h 308019"/>
              <a:gd name="connsiteX5" fmla="*/ 0 w 8030971"/>
              <a:gd name="connsiteY5" fmla="*/ 0 h 308019"/>
              <a:gd name="connsiteX0" fmla="*/ 0 w 8056371"/>
              <a:gd name="connsiteY0" fmla="*/ 0 h 92119"/>
              <a:gd name="connsiteX1" fmla="*/ 8018271 w 8056371"/>
              <a:gd name="connsiteY1" fmla="*/ 0 h 92119"/>
              <a:gd name="connsiteX2" fmla="*/ 8056371 w 8056371"/>
              <a:gd name="connsiteY2" fmla="*/ 92119 h 92119"/>
              <a:gd name="connsiteX3" fmla="*/ 4036640 w 8056371"/>
              <a:gd name="connsiteY3" fmla="*/ 82371 h 92119"/>
              <a:gd name="connsiteX4" fmla="*/ 12700 w 8056371"/>
              <a:gd name="connsiteY4" fmla="*/ 79419 h 92119"/>
              <a:gd name="connsiteX5" fmla="*/ 0 w 8056371"/>
              <a:gd name="connsiteY5" fmla="*/ 0 h 92119"/>
              <a:gd name="connsiteX0" fmla="*/ 0 w 8018271"/>
              <a:gd name="connsiteY0" fmla="*/ 0 h 82371"/>
              <a:gd name="connsiteX1" fmla="*/ 8018271 w 8018271"/>
              <a:gd name="connsiteY1" fmla="*/ 0 h 82371"/>
              <a:gd name="connsiteX2" fmla="*/ 8018271 w 8018271"/>
              <a:gd name="connsiteY2" fmla="*/ 66719 h 82371"/>
              <a:gd name="connsiteX3" fmla="*/ 4036640 w 8018271"/>
              <a:gd name="connsiteY3" fmla="*/ 82371 h 82371"/>
              <a:gd name="connsiteX4" fmla="*/ 12700 w 8018271"/>
              <a:gd name="connsiteY4" fmla="*/ 79419 h 82371"/>
              <a:gd name="connsiteX5" fmla="*/ 0 w 8018271"/>
              <a:gd name="connsiteY5" fmla="*/ 0 h 82371"/>
              <a:gd name="connsiteX0" fmla="*/ 25400 w 8005571"/>
              <a:gd name="connsiteY0" fmla="*/ 0 h 82371"/>
              <a:gd name="connsiteX1" fmla="*/ 8005571 w 8005571"/>
              <a:gd name="connsiteY1" fmla="*/ 0 h 82371"/>
              <a:gd name="connsiteX2" fmla="*/ 8005571 w 8005571"/>
              <a:gd name="connsiteY2" fmla="*/ 66719 h 82371"/>
              <a:gd name="connsiteX3" fmla="*/ 4023940 w 8005571"/>
              <a:gd name="connsiteY3" fmla="*/ 82371 h 82371"/>
              <a:gd name="connsiteX4" fmla="*/ 0 w 8005571"/>
              <a:gd name="connsiteY4" fmla="*/ 79419 h 82371"/>
              <a:gd name="connsiteX5" fmla="*/ 25400 w 8005571"/>
              <a:gd name="connsiteY5" fmla="*/ 0 h 82371"/>
              <a:gd name="connsiteX0" fmla="*/ 0 w 8005571"/>
              <a:gd name="connsiteY0" fmla="*/ 0 h 82371"/>
              <a:gd name="connsiteX1" fmla="*/ 8005571 w 8005571"/>
              <a:gd name="connsiteY1" fmla="*/ 0 h 82371"/>
              <a:gd name="connsiteX2" fmla="*/ 8005571 w 8005571"/>
              <a:gd name="connsiteY2" fmla="*/ 66719 h 82371"/>
              <a:gd name="connsiteX3" fmla="*/ 4023940 w 8005571"/>
              <a:gd name="connsiteY3" fmla="*/ 82371 h 82371"/>
              <a:gd name="connsiteX4" fmla="*/ 0 w 8005571"/>
              <a:gd name="connsiteY4" fmla="*/ 79419 h 82371"/>
              <a:gd name="connsiteX5" fmla="*/ 0 w 8005571"/>
              <a:gd name="connsiteY5" fmla="*/ 0 h 8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05571" h="82371">
                <a:moveTo>
                  <a:pt x="0" y="0"/>
                </a:moveTo>
                <a:lnTo>
                  <a:pt x="8005571" y="0"/>
                </a:lnTo>
                <a:lnTo>
                  <a:pt x="8005571" y="66719"/>
                </a:lnTo>
                <a:lnTo>
                  <a:pt x="4023940" y="82371"/>
                </a:lnTo>
                <a:lnTo>
                  <a:pt x="0" y="79419"/>
                </a:lnTo>
                <a:lnTo>
                  <a:pt x="0" y="0"/>
                </a:lnTo>
                <a:close/>
              </a:path>
            </a:pathLst>
          </a:custGeom>
          <a:solidFill>
            <a:srgbClr val="59C1FF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8388424" y="6320353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accent1">
                    <a:lumMod val="10000"/>
                  </a:schemeClr>
                </a:solidFill>
              </a:rPr>
              <a:t>8</a:t>
            </a:r>
            <a:endParaRPr lang="it-IT" sz="1200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07193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Aitech Assinform">
  <a:themeElements>
    <a:clrScheme name="">
      <a:dk1>
        <a:srgbClr val="0000FF"/>
      </a:dk1>
      <a:lt1>
        <a:srgbClr val="FFFFFF"/>
      </a:lt1>
      <a:dk2>
        <a:srgbClr val="0000FF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DA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Template Aitech Assinfor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3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3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Aitech Assinform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Aitech Assinform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Aitech Assinform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 Aitech Assinform</Template>
  <TotalTime>0</TotalTime>
  <Words>798</Words>
  <Application>Microsoft Office PowerPoint</Application>
  <PresentationFormat>Presentazione su schermo (4:3)</PresentationFormat>
  <Paragraphs>140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Template Aitech Assinform</vt:lpstr>
      <vt:lpstr>COPIA PRIVATA: PERCHÉ L’INDUSTRIA DIGITALE CHIEDE DI FERMARE  L’AUMENTO DEI COMPENSI</vt:lpstr>
      <vt:lpstr>La proposta SIAE approvata dal Comitato Consultivo Permanente per il Diritto d’Autore: le variazioni principali</vt:lpstr>
      <vt:lpstr>L’effetto della revisione SIAE/MIBAC</vt:lpstr>
      <vt:lpstr>Esiste una media europea?</vt:lpstr>
      <vt:lpstr>Alcuni elementi specifici di divergenza</vt:lpstr>
      <vt:lpstr>Equo compenso procapite nei  Paesi UE: gettito pro-capite 2011</vt:lpstr>
      <vt:lpstr>Quale mercato?</vt:lpstr>
      <vt:lpstr>La governance dell’equo compenso</vt:lpstr>
      <vt:lpstr>Le raccomandazioni del Rapporto Vitorino</vt:lpstr>
      <vt:lpstr>Cinque domande per il Ministro Bray</vt:lpstr>
      <vt:lpstr>La proposta di Confindustria Digitale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2013-12-19T18:52:12Z</dcterms:created>
  <dcterms:modified xsi:type="dcterms:W3CDTF">2013-12-20T14:21:51Z</dcterms:modified>
</cp:coreProperties>
</file>