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9.xml" ContentType="application/vnd.openxmlformats-officedocument.presentationml.tags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Default Extension="pptx" ContentType="application/vnd.openxmlformats-officedocument.presentationml.presentation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Default Extension="xlsx" ContentType="application/vnd.openxmlformats-officedocument.spreadsheetml.sheet"/>
  <Override PartName="/ppt/tags/tag12.xml" ContentType="application/vnd.openxmlformats-officedocument.presentationml.tags+xml"/>
  <Override PartName="/ppt/charts/chart3.xml" ContentType="application/vnd.openxmlformats-officedocument.drawingml.chart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3.xml" ContentType="application/vnd.openxmlformats-officedocument.presentationml.tags+xml"/>
  <Default Extension="emf" ContentType="image/x-emf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tags/tag15.xml" ContentType="application/vnd.openxmlformats-officedocument.presentationml.tags+xml"/>
  <Override PartName="/ppt/tags/tag24.xml" ContentType="application/vnd.openxmlformats-officedocument.presentationml.tags+xml"/>
  <Default Extension="vml" ContentType="application/vnd.openxmlformats-officedocument.vmlDrawing"/>
  <Override PartName="/ppt/tags/tag33.xml" ContentType="application/vnd.openxmlformats-officedocument.presentationml.tags+xml"/>
  <Override PartName="/ppt/tags/tag13.xml" ContentType="application/vnd.openxmlformats-officedocument.presentationml.tags+xml"/>
  <Override PartName="/ppt/charts/chart4.xml" ContentType="application/vnd.openxmlformats-officedocument.drawingml.chart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charts/chart2.xml" ContentType="application/vnd.openxmlformats-officedocument.drawingml.chart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85" r:id="rId2"/>
    <p:sldMasterId id="2147483729" r:id="rId3"/>
    <p:sldMasterId id="2147483863" r:id="rId4"/>
  </p:sldMasterIdLst>
  <p:notesMasterIdLst>
    <p:notesMasterId r:id="rId24"/>
  </p:notesMasterIdLst>
  <p:sldIdLst>
    <p:sldId id="969" r:id="rId5"/>
    <p:sldId id="970" r:id="rId6"/>
    <p:sldId id="971" r:id="rId7"/>
    <p:sldId id="972" r:id="rId8"/>
    <p:sldId id="973" r:id="rId9"/>
    <p:sldId id="974" r:id="rId10"/>
    <p:sldId id="975" r:id="rId11"/>
    <p:sldId id="976" r:id="rId12"/>
    <p:sldId id="978" r:id="rId13"/>
    <p:sldId id="979" r:id="rId14"/>
    <p:sldId id="980" r:id="rId15"/>
    <p:sldId id="982" r:id="rId16"/>
    <p:sldId id="981" r:id="rId17"/>
    <p:sldId id="983" r:id="rId18"/>
    <p:sldId id="984" r:id="rId19"/>
    <p:sldId id="985" r:id="rId20"/>
    <p:sldId id="986" r:id="rId21"/>
    <p:sldId id="987" r:id="rId22"/>
    <p:sldId id="818" r:id="rId23"/>
  </p:sldIdLst>
  <p:sldSz cx="9144000" cy="5143500" type="screen16x9"/>
  <p:notesSz cx="6805613" cy="9944100"/>
  <p:custDataLst>
    <p:tags r:id="rId25"/>
  </p:custDataLst>
  <p:defaultTextStyle>
    <a:defPPr>
      <a:defRPr lang="it-IT"/>
    </a:defPPr>
    <a:lvl1pPr marL="0" algn="l" defTabSz="9806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90308" algn="l" defTabSz="9806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80617" algn="l" defTabSz="9806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70924" algn="l" defTabSz="9806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61234" algn="l" defTabSz="9806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51541" algn="l" defTabSz="9806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41849" algn="l" defTabSz="9806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32157" algn="l" defTabSz="9806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22465" algn="l" defTabSz="9806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63">
          <p15:clr>
            <a:srgbClr val="A4A3A4"/>
          </p15:clr>
        </p15:guide>
        <p15:guide id="2" pos="2880">
          <p15:clr>
            <a:srgbClr val="A4A3A4"/>
          </p15:clr>
        </p15:guide>
        <p15:guide id="3" pos="3470">
          <p15:clr>
            <a:srgbClr val="A4A3A4"/>
          </p15:clr>
        </p15:guide>
        <p15:guide id="4" pos="204">
          <p15:clr>
            <a:srgbClr val="A4A3A4"/>
          </p15:clr>
        </p15:guide>
        <p15:guide id="5" pos="30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CA2"/>
    <a:srgbClr val="5132C8"/>
    <a:srgbClr val="0010DA"/>
    <a:srgbClr val="000000"/>
    <a:srgbClr val="000A86"/>
    <a:srgbClr val="3646FF"/>
    <a:srgbClr val="3661AA"/>
    <a:srgbClr val="3296FA"/>
    <a:srgbClr val="3261FA"/>
    <a:srgbClr val="3261C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3893" autoAdjust="0"/>
    <p:restoredTop sz="94103" autoAdjust="0"/>
  </p:normalViewPr>
  <p:slideViewPr>
    <p:cSldViewPr>
      <p:cViewPr varScale="1">
        <p:scale>
          <a:sx n="62" d="100"/>
          <a:sy n="62" d="100"/>
        </p:scale>
        <p:origin x="-780" y="-84"/>
      </p:cViewPr>
      <p:guideLst>
        <p:guide orient="horz" pos="463"/>
        <p:guide pos="2880"/>
        <p:guide pos="3470"/>
        <p:guide pos="204"/>
        <p:guide pos="30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>
        <c:manualLayout>
          <c:layoutTarget val="inner"/>
          <c:xMode val="edge"/>
          <c:yMode val="edge"/>
          <c:x val="0.18636049115109418"/>
          <c:y val="0.20958156189407101"/>
          <c:w val="0.60318237240137595"/>
          <c:h val="0.74677921637112199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1"/>
            <c:spPr>
              <a:solidFill>
                <a:schemeClr val="bg1">
                  <a:lumMod val="65000"/>
                </a:schemeClr>
              </a:solidFill>
            </c:spPr>
          </c:dPt>
          <c:dPt>
            <c:idx val="2"/>
            <c:spPr>
              <a:solidFill>
                <a:schemeClr val="bg1">
                  <a:lumMod val="75000"/>
                </a:schemeClr>
              </a:solidFill>
            </c:spPr>
          </c:dPt>
          <c:dPt>
            <c:idx val="3"/>
            <c:spPr>
              <a:solidFill>
                <a:schemeClr val="bg1">
                  <a:lumMod val="85000"/>
                </a:schemeClr>
              </a:solidFill>
            </c:spPr>
          </c:dPt>
          <c:dPt>
            <c:idx val="4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5"/>
            <c:explosion val="17"/>
            <c:spPr>
              <a:solidFill>
                <a:srgbClr val="77933C"/>
              </a:solidFill>
            </c:spPr>
          </c:dPt>
          <c:dPt>
            <c:idx val="6"/>
            <c:spPr>
              <a:solidFill>
                <a:srgbClr val="0D3082"/>
              </a:solidFill>
            </c:spPr>
          </c:dPt>
          <c:dPt>
            <c:idx val="7"/>
            <c:spPr>
              <a:solidFill>
                <a:srgbClr val="0D3082">
                  <a:alpha val="80000"/>
                </a:srgbClr>
              </a:solidFill>
            </c:spPr>
          </c:dPt>
          <c:dPt>
            <c:idx val="8"/>
            <c:spPr>
              <a:solidFill>
                <a:srgbClr val="0D3082">
                  <a:alpha val="60000"/>
                </a:srgbClr>
              </a:solidFill>
            </c:spPr>
          </c:dPt>
          <c:dPt>
            <c:idx val="9"/>
            <c:spPr>
              <a:solidFill>
                <a:srgbClr val="0D3082">
                  <a:alpha val="40000"/>
                </a:srgbClr>
              </a:solidFill>
            </c:spPr>
          </c:dPt>
          <c:dLbls>
            <c:dLbl>
              <c:idx val="0"/>
              <c:layout>
                <c:manualLayout>
                  <c:x val="-3.05184939159671E-4"/>
                  <c:y val="-9.4505067604060494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4095290537518847E-2"/>
                  <c:y val="-3.6950186563133702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2777809340261501"/>
                  <c:y val="0.14995390184676413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4174434679497516"/>
                  <c:y val="-0.12519460057645501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91229465569458E-3"/>
                  <c:y val="-9.2466288923945358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6856274646051"/>
                  <c:y val="3.7083162799824432E-2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it-IT"/>
                </a:p>
              </c:txPr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114229338833946"/>
                  <c:y val="-1.1449330539790201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6.8308255726041503E-2"/>
                  <c:y val="-3.6714860856925123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D3082"/>
                    </a:solidFill>
                  </a:defRPr>
                </a:pPr>
                <a:endParaRPr lang="it-IT"/>
              </a:p>
            </c:txPr>
            <c:dLblPos val="bestFit"/>
            <c:showVal val="1"/>
            <c:showCatName val="1"/>
            <c:showLeaderLines val="1"/>
            <c:leaderLines>
              <c:spPr>
                <a:ln>
                  <a:solidFill>
                    <a:srgbClr val="77933C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Foglio1!$A$2:$A$11</c:f>
              <c:strCache>
                <c:ptCount val="10"/>
                <c:pt idx="0">
                  <c:v>Bim Ditribuzione</c:v>
                </c:pt>
                <c:pt idx="1">
                  <c:v>Notorius Picture</c:v>
                </c:pt>
                <c:pt idx="2">
                  <c:v>Warner Bros Italia</c:v>
                </c:pt>
                <c:pt idx="3">
                  <c:v>Universal</c:v>
                </c:pt>
                <c:pt idx="4">
                  <c:v>Medusa Film</c:v>
                </c:pt>
                <c:pt idx="5">
                  <c:v>01 Distribution</c:v>
                </c:pt>
                <c:pt idx="6">
                  <c:v>Walt Disney Italia</c:v>
                </c:pt>
                <c:pt idx="7">
                  <c:v>20th Century Fox Italia</c:v>
                </c:pt>
                <c:pt idx="8">
                  <c:v>Lucky Red</c:v>
                </c:pt>
                <c:pt idx="9">
                  <c:v>Eagle Picture</c:v>
                </c:pt>
              </c:strCache>
            </c:strRef>
          </c:cat>
          <c:val>
            <c:numRef>
              <c:f>Foglio1!$B$2:$B$11</c:f>
              <c:numCache>
                <c:formatCode>0.0%</c:formatCode>
                <c:ptCount val="10"/>
                <c:pt idx="0">
                  <c:v>1.7999999999999999E-2</c:v>
                </c:pt>
                <c:pt idx="1">
                  <c:v>1.7999999999999999E-2</c:v>
                </c:pt>
                <c:pt idx="2">
                  <c:v>0.20300000000000001</c:v>
                </c:pt>
                <c:pt idx="3">
                  <c:v>0.15100000000000008</c:v>
                </c:pt>
                <c:pt idx="4">
                  <c:v>0.13500000000000001</c:v>
                </c:pt>
                <c:pt idx="5">
                  <c:v>0.13</c:v>
                </c:pt>
                <c:pt idx="6">
                  <c:v>0.113</c:v>
                </c:pt>
                <c:pt idx="7">
                  <c:v>7.5000000000000011E-2</c:v>
                </c:pt>
                <c:pt idx="8">
                  <c:v>4.5000000000000012E-2</c:v>
                </c:pt>
                <c:pt idx="9">
                  <c:v>3.5999999999999997E-2</c:v>
                </c:pt>
              </c:numCache>
            </c:numRef>
          </c:val>
        </c:ser>
        <c:dLbls/>
        <c:firstSliceAng val="0"/>
      </c:pieChart>
    </c:plotArea>
    <c:plotVisOnly val="1"/>
    <c:dispBlanksAs val="zero"/>
  </c:chart>
  <c:txPr>
    <a:bodyPr/>
    <a:lstStyle/>
    <a:p>
      <a:pPr>
        <a:defRPr sz="1400"/>
      </a:pPr>
      <a:endParaRPr lang="it-IT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>
        <c:manualLayout>
          <c:layoutTarget val="inner"/>
          <c:xMode val="edge"/>
          <c:yMode val="edge"/>
          <c:x val="0.18636049115109418"/>
          <c:y val="0.20958156189407101"/>
          <c:w val="0.60318237240137595"/>
          <c:h val="0.74677921637112199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1"/>
            <c:spPr>
              <a:solidFill>
                <a:schemeClr val="bg1">
                  <a:lumMod val="65000"/>
                </a:schemeClr>
              </a:solidFill>
            </c:spPr>
          </c:dPt>
          <c:dPt>
            <c:idx val="2"/>
            <c:spPr>
              <a:solidFill>
                <a:schemeClr val="bg1">
                  <a:lumMod val="75000"/>
                </a:schemeClr>
              </a:solidFill>
            </c:spPr>
          </c:dPt>
          <c:dPt>
            <c:idx val="3"/>
            <c:spPr>
              <a:solidFill>
                <a:schemeClr val="bg1">
                  <a:lumMod val="85000"/>
                </a:schemeClr>
              </a:solidFill>
            </c:spPr>
          </c:dPt>
          <c:dPt>
            <c:idx val="4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5"/>
            <c:explosion val="17"/>
            <c:spPr>
              <a:solidFill>
                <a:srgbClr val="77933C"/>
              </a:solidFill>
            </c:spPr>
          </c:dPt>
          <c:dPt>
            <c:idx val="6"/>
            <c:spPr>
              <a:solidFill>
                <a:srgbClr val="0D3082"/>
              </a:solidFill>
            </c:spPr>
          </c:dPt>
          <c:dPt>
            <c:idx val="7"/>
            <c:spPr>
              <a:solidFill>
                <a:srgbClr val="0D3082">
                  <a:alpha val="80000"/>
                </a:srgbClr>
              </a:solidFill>
            </c:spPr>
          </c:dPt>
          <c:dPt>
            <c:idx val="8"/>
            <c:spPr>
              <a:solidFill>
                <a:srgbClr val="0D3082">
                  <a:alpha val="60000"/>
                </a:srgbClr>
              </a:solidFill>
            </c:spPr>
          </c:dPt>
          <c:dPt>
            <c:idx val="9"/>
            <c:spPr>
              <a:solidFill>
                <a:srgbClr val="0D3082">
                  <a:alpha val="40000"/>
                </a:srgbClr>
              </a:solidFill>
            </c:spPr>
          </c:dPt>
          <c:dLbls>
            <c:dLbl>
              <c:idx val="0"/>
              <c:layout>
                <c:manualLayout>
                  <c:x val="5.2449564364887473E-3"/>
                  <c:y val="-3.1895735939117299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err="1"/>
                      <a:t>Bim</a:t>
                    </a:r>
                    <a:r>
                      <a:rPr lang="en-US" sz="1200" dirty="0"/>
                      <a:t> </a:t>
                    </a:r>
                    <a:endParaRPr lang="en-US" sz="1200" dirty="0" smtClean="0"/>
                  </a:p>
                  <a:p>
                    <a:r>
                      <a:rPr lang="en-US" sz="1200" dirty="0" err="1" smtClean="0"/>
                      <a:t>Ditribuzione</a:t>
                    </a:r>
                    <a:r>
                      <a:rPr lang="en-US" sz="1200" dirty="0"/>
                      <a:t>, </a:t>
                    </a:r>
                    <a:endParaRPr lang="en-US" sz="1200" dirty="0" smtClean="0"/>
                  </a:p>
                  <a:p>
                    <a:r>
                      <a:rPr lang="en-US" sz="1200" dirty="0" smtClean="0"/>
                      <a:t>4,0</a:t>
                    </a:r>
                    <a:r>
                      <a:rPr lang="en-US" sz="1200" dirty="0"/>
                      <a:t>%</a:t>
                    </a:r>
                  </a:p>
                </c:rich>
              </c:tx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442981401927842E-3"/>
                  <c:y val="6.5689864412642714E-3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20934207151140813"/>
                  <c:y val="3.4933947585273566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1954363561938"/>
                  <c:y val="-0.14580902704947801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2827410997437599E-2"/>
                  <c:y val="-1.3739809846932913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5.4067991416946893E-3"/>
                  <c:y val="-1.15196680933167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0D3082"/>
                    </a:solidFill>
                  </a:defRPr>
                </a:pPr>
                <a:endParaRPr lang="it-IT"/>
              </a:p>
            </c:txPr>
            <c:dLblPos val="bestFit"/>
            <c:showVal val="1"/>
            <c:showCatName val="1"/>
            <c:showLeaderLines val="1"/>
            <c:leaderLines>
              <c:spPr>
                <a:ln>
                  <a:solidFill>
                    <a:srgbClr val="77933C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Foglio1!$A$2:$A$11</c:f>
              <c:strCache>
                <c:ptCount val="10"/>
                <c:pt idx="0">
                  <c:v>Bim Ditribuzione</c:v>
                </c:pt>
                <c:pt idx="1">
                  <c:v>Notorius Picture</c:v>
                </c:pt>
                <c:pt idx="2">
                  <c:v>Warner Bros Italia</c:v>
                </c:pt>
                <c:pt idx="3">
                  <c:v>Universal</c:v>
                </c:pt>
                <c:pt idx="4">
                  <c:v>Medusa Film</c:v>
                </c:pt>
                <c:pt idx="5">
                  <c:v>01 Distribution</c:v>
                </c:pt>
                <c:pt idx="6">
                  <c:v>Walt Disney Italia</c:v>
                </c:pt>
                <c:pt idx="7">
                  <c:v>20th Century Fox Italia</c:v>
                </c:pt>
                <c:pt idx="8">
                  <c:v>Lucky Red</c:v>
                </c:pt>
                <c:pt idx="9">
                  <c:v>Eagle Picture</c:v>
                </c:pt>
              </c:strCache>
            </c:strRef>
          </c:cat>
          <c:val>
            <c:numRef>
              <c:f>Foglio1!$B$2:$B$11</c:f>
              <c:numCache>
                <c:formatCode>0.0%</c:formatCode>
                <c:ptCount val="10"/>
                <c:pt idx="0">
                  <c:v>4.0000000000000022E-2</c:v>
                </c:pt>
                <c:pt idx="1">
                  <c:v>7.0000000000000021E-2</c:v>
                </c:pt>
                <c:pt idx="2">
                  <c:v>0.2</c:v>
                </c:pt>
                <c:pt idx="3">
                  <c:v>9.0000000000000024E-2</c:v>
                </c:pt>
                <c:pt idx="4">
                  <c:v>7.0000000000000021E-2</c:v>
                </c:pt>
                <c:pt idx="5">
                  <c:v>0.18000000000000008</c:v>
                </c:pt>
                <c:pt idx="6">
                  <c:v>0.05</c:v>
                </c:pt>
                <c:pt idx="7">
                  <c:v>8.0000000000000043E-2</c:v>
                </c:pt>
                <c:pt idx="8">
                  <c:v>8.0000000000000043E-2</c:v>
                </c:pt>
                <c:pt idx="9">
                  <c:v>4.0000000000000022E-2</c:v>
                </c:pt>
              </c:numCache>
            </c:numRef>
          </c:val>
        </c:ser>
        <c:dLbls/>
        <c:firstSliceAng val="0"/>
      </c:pieChart>
    </c:plotArea>
    <c:plotVisOnly val="1"/>
    <c:dispBlanksAs val="zero"/>
  </c:chart>
  <c:txPr>
    <a:bodyPr/>
    <a:lstStyle/>
    <a:p>
      <a:pPr>
        <a:defRPr sz="1400"/>
      </a:pPr>
      <a:endParaRPr lang="it-IT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>
        <c:manualLayout>
          <c:layoutTarget val="inner"/>
          <c:xMode val="edge"/>
          <c:yMode val="edge"/>
          <c:x val="0.18636049115109418"/>
          <c:y val="0.13056795531547699"/>
          <c:w val="0.67945021874446432"/>
          <c:h val="0.81349258152703141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spPr>
              <a:solidFill>
                <a:schemeClr val="bg1">
                  <a:lumMod val="65000"/>
                  <a:alpha val="40000"/>
                </a:schemeClr>
              </a:solidFill>
            </c:spPr>
          </c:dPt>
          <c:dPt>
            <c:idx val="1"/>
            <c:spPr>
              <a:solidFill>
                <a:srgbClr val="0D3082">
                  <a:alpha val="40000"/>
                </a:srgbClr>
              </a:solidFill>
            </c:spPr>
          </c:dPt>
          <c:dPt>
            <c:idx val="2"/>
            <c:spPr>
              <a:solidFill>
                <a:srgbClr val="0D3082">
                  <a:alpha val="60000"/>
                </a:srgbClr>
              </a:solidFill>
            </c:spPr>
          </c:dPt>
          <c:dPt>
            <c:idx val="3"/>
            <c:spPr>
              <a:solidFill>
                <a:srgbClr val="0D3082"/>
              </a:solidFill>
            </c:spPr>
          </c:dPt>
          <c:dPt>
            <c:idx val="4"/>
            <c:explosion val="11"/>
            <c:spPr>
              <a:solidFill>
                <a:srgbClr val="77933C"/>
              </a:solidFill>
            </c:spPr>
          </c:dPt>
          <c:dLbls>
            <c:dLbl>
              <c:idx val="0"/>
              <c:layout>
                <c:manualLayout>
                  <c:x val="4.7817509766182227E-4"/>
                  <c:y val="-3.1895625265836204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4429357698994413E-3"/>
                  <c:y val="4.0811768536183714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210659794414387E-2"/>
                  <c:y val="-7.7912876816631296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6592202968438901E-2"/>
                  <c:y val="-8.5884331005022047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0D3082"/>
                        </a:solidFill>
                      </a:rPr>
                      <a:t>13,0%</a:t>
                    </a:r>
                    <a:endParaRPr lang="en-US"/>
                  </a:p>
                </c:rich>
              </c:tx>
              <c:dLblPos val="bestFit"/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2827410997437599E-2"/>
                  <c:y val="-1.3739809846932913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5.4067991416946893E-3"/>
                  <c:y val="-1.15196680933167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D3082"/>
                    </a:solidFill>
                  </a:defRPr>
                </a:pPr>
                <a:endParaRPr lang="it-IT"/>
              </a:p>
            </c:txPr>
            <c:dLblPos val="bestFit"/>
            <c:showVal val="1"/>
            <c:showCatName val="1"/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Foglio1!$A$2:$A$6</c:f>
              <c:strCache>
                <c:ptCount val="5"/>
                <c:pt idx="0">
                  <c:v>Altri</c:v>
                </c:pt>
                <c:pt idx="1">
                  <c:v>Filmauro</c:v>
                </c:pt>
                <c:pt idx="2">
                  <c:v>Warner Bros Italia</c:v>
                </c:pt>
                <c:pt idx="3">
                  <c:v>Medusa Film</c:v>
                </c:pt>
                <c:pt idx="4">
                  <c:v>01 Distribution</c:v>
                </c:pt>
              </c:strCache>
            </c:strRef>
          </c:cat>
          <c:val>
            <c:numRef>
              <c:f>Foglio1!$B$2:$B$6</c:f>
              <c:numCache>
                <c:formatCode>0.0%</c:formatCode>
                <c:ptCount val="5"/>
                <c:pt idx="0">
                  <c:v>4.0000000000000022E-2</c:v>
                </c:pt>
                <c:pt idx="1">
                  <c:v>0.18000000000000008</c:v>
                </c:pt>
                <c:pt idx="2">
                  <c:v>0.28000000000000008</c:v>
                </c:pt>
                <c:pt idx="3">
                  <c:v>0.23</c:v>
                </c:pt>
                <c:pt idx="4">
                  <c:v>0.24000000000000007</c:v>
                </c:pt>
              </c:numCache>
            </c:numRef>
          </c:val>
        </c:ser>
        <c:dLbls/>
        <c:firstSliceAng val="0"/>
      </c:pieChart>
    </c:plotArea>
    <c:plotVisOnly val="1"/>
    <c:dispBlanksAs val="zero"/>
  </c:chart>
  <c:txPr>
    <a:bodyPr/>
    <a:lstStyle/>
    <a:p>
      <a:pPr>
        <a:defRPr sz="1400"/>
      </a:pPr>
      <a:endParaRPr lang="it-IT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>
        <c:manualLayout>
          <c:layoutTarget val="inner"/>
          <c:xMode val="edge"/>
          <c:yMode val="edge"/>
          <c:x val="0.18636049115109418"/>
          <c:y val="0.29891025487263417"/>
          <c:w val="0.53103053451794568"/>
          <c:h val="0.65745052339255705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1"/>
            <c:spPr>
              <a:solidFill>
                <a:schemeClr val="bg1">
                  <a:lumMod val="65000"/>
                </a:schemeClr>
              </a:solidFill>
            </c:spPr>
          </c:dPt>
          <c:dPt>
            <c:idx val="2"/>
            <c:spPr>
              <a:solidFill>
                <a:schemeClr val="bg1">
                  <a:lumMod val="75000"/>
                </a:schemeClr>
              </a:solidFill>
            </c:spPr>
          </c:dPt>
          <c:dPt>
            <c:idx val="3"/>
            <c:spPr>
              <a:solidFill>
                <a:schemeClr val="bg1">
                  <a:lumMod val="85000"/>
                </a:schemeClr>
              </a:solidFill>
            </c:spPr>
          </c:dPt>
          <c:dPt>
            <c:idx val="4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5"/>
            <c:spPr>
              <a:solidFill>
                <a:srgbClr val="0D3082"/>
              </a:solidFill>
            </c:spPr>
          </c:dPt>
          <c:dPt>
            <c:idx val="6"/>
            <c:spPr>
              <a:solidFill>
                <a:srgbClr val="0D3082">
                  <a:alpha val="80000"/>
                </a:srgbClr>
              </a:solidFill>
            </c:spPr>
          </c:dPt>
          <c:dPt>
            <c:idx val="7"/>
            <c:spPr>
              <a:solidFill>
                <a:srgbClr val="0D3082">
                  <a:alpha val="60000"/>
                </a:srgbClr>
              </a:solidFill>
            </c:spPr>
          </c:dPt>
          <c:dPt>
            <c:idx val="8"/>
            <c:spPr>
              <a:solidFill>
                <a:srgbClr val="0D3082">
                  <a:alpha val="40000"/>
                </a:srgbClr>
              </a:solidFill>
            </c:spPr>
          </c:dPt>
          <c:dPt>
            <c:idx val="9"/>
            <c:explosion val="17"/>
            <c:spPr>
              <a:solidFill>
                <a:srgbClr val="77933C"/>
              </a:solidFill>
            </c:spPr>
          </c:dPt>
          <c:dLbls>
            <c:dLbl>
              <c:idx val="0"/>
              <c:layout>
                <c:manualLayout>
                  <c:x val="2.96007540034583E-2"/>
                  <c:y val="-5.4971503371423203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2551083879971328E-2"/>
                  <c:y val="-6.8714379214279003E-3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050612627809928E-2"/>
                  <c:y val="2.2904793071426414E-3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77371668487913"/>
                  <c:y val="-1.14525050958178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Warner </a:t>
                    </a:r>
                    <a:r>
                      <a:rPr lang="en-US" dirty="0" smtClean="0"/>
                      <a:t>Entertainment</a:t>
                    </a:r>
                    <a:r>
                      <a:rPr lang="en-US" baseline="0" dirty="0" smtClean="0"/>
                      <a:t> </a:t>
                    </a:r>
                    <a:r>
                      <a:rPr lang="en-US" dirty="0" smtClean="0"/>
                      <a:t>Italia</a:t>
                    </a:r>
                    <a:r>
                      <a:rPr lang="en-US" dirty="0"/>
                      <a:t>, 17,6%</a:t>
                    </a:r>
                  </a:p>
                </c:rich>
              </c:tx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9.5874504822847206E-2"/>
                  <c:y val="-0.14230793206830808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6719220252476095E-2"/>
                  <c:y val="-0.12338759854953001"/>
                </c:manualLayout>
              </c:layout>
              <c:tx>
                <c:rich>
                  <a:bodyPr/>
                  <a:lstStyle/>
                  <a:p>
                    <a:pPr>
                      <a:defRPr sz="1200">
                        <a:solidFill>
                          <a:schemeClr val="bg1"/>
                        </a:solidFill>
                      </a:defRPr>
                    </a:pPr>
                    <a:r>
                      <a:rPr lang="en-US" sz="1200" dirty="0"/>
                      <a:t>Universal </a:t>
                    </a:r>
                    <a:endParaRPr lang="en-US" sz="1200" dirty="0" smtClean="0"/>
                  </a:p>
                  <a:p>
                    <a:pPr>
                      <a:defRPr sz="1200">
                        <a:solidFill>
                          <a:schemeClr val="bg1"/>
                        </a:solidFill>
                      </a:defRPr>
                    </a:pPr>
                    <a:r>
                      <a:rPr lang="en-US" sz="1200" dirty="0" err="1" smtClean="0"/>
                      <a:t>Pictures</a:t>
                    </a:r>
                    <a:r>
                      <a:rPr lang="en-US" sz="1200" dirty="0"/>
                      <a:t>, </a:t>
                    </a:r>
                    <a:endParaRPr lang="en-US" sz="1200" dirty="0" smtClean="0"/>
                  </a:p>
                  <a:p>
                    <a:pPr>
                      <a:defRPr sz="1200">
                        <a:solidFill>
                          <a:schemeClr val="bg1"/>
                        </a:solidFill>
                      </a:defRPr>
                    </a:pPr>
                    <a:r>
                      <a:rPr lang="en-US" sz="1200" dirty="0" smtClean="0"/>
                      <a:t>15,3</a:t>
                    </a:r>
                    <a:r>
                      <a:rPr lang="en-US" sz="1200" dirty="0"/>
                      <a:t>%</a:t>
                    </a:r>
                    <a:endParaRPr lang="en-US" dirty="0"/>
                  </a:p>
                </c:rich>
              </c:tx>
              <c:spPr/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15114296310912909"/>
                  <c:y val="-2.3801262516069628E-2"/>
                </c:manualLayout>
              </c:layout>
              <c:tx>
                <c:rich>
                  <a:bodyPr/>
                  <a:lstStyle/>
                  <a:p>
                    <a:pPr>
                      <a:defRPr sz="1200">
                        <a:solidFill>
                          <a:schemeClr val="bg1"/>
                        </a:solidFill>
                      </a:defRPr>
                    </a:pPr>
                    <a:r>
                      <a:rPr lang="en-US" sz="1200" dirty="0"/>
                      <a:t>20th </a:t>
                    </a:r>
                    <a:endParaRPr lang="en-US" sz="1200" dirty="0" smtClean="0"/>
                  </a:p>
                  <a:p>
                    <a:pPr>
                      <a:defRPr sz="1200">
                        <a:solidFill>
                          <a:schemeClr val="bg1"/>
                        </a:solidFill>
                      </a:defRPr>
                    </a:pPr>
                    <a:r>
                      <a:rPr lang="en-US" sz="1200" dirty="0" smtClean="0"/>
                      <a:t>Century </a:t>
                    </a:r>
                    <a:r>
                      <a:rPr lang="en-US" sz="1200" dirty="0"/>
                      <a:t>Fox , 13,8%</a:t>
                    </a:r>
                    <a:endParaRPr lang="en-US" dirty="0"/>
                  </a:p>
                </c:rich>
              </c:tx>
              <c:spPr/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2.2200565502593722E-2"/>
                  <c:y val="2.9776230992854202E-2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0350518377377599E-2"/>
                  <c:y val="4.5809586142852724E-3"/>
                </c:manualLayout>
              </c:layout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2200565502593722E-2"/>
                  <c:y val="-5.0390544757138035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 </a:t>
                    </a:r>
                    <a:r>
                      <a:rPr lang="en-US" sz="1200" dirty="0"/>
                      <a:t>4,8%</a:t>
                    </a:r>
                    <a:endParaRPr lang="en-US" dirty="0"/>
                  </a:p>
                </c:rich>
              </c:tx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0D3082"/>
                    </a:solidFill>
                  </a:defRPr>
                </a:pPr>
                <a:endParaRPr lang="it-IT"/>
              </a:p>
            </c:txPr>
            <c:dLblPos val="outEnd"/>
            <c:showVal val="1"/>
            <c:showCatName val="1"/>
            <c:showLeaderLines val="1"/>
            <c:leaderLines>
              <c:spPr>
                <a:ln>
                  <a:solidFill>
                    <a:srgbClr val="77933C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Foglio1!$A$2:$A$11</c:f>
              <c:strCache>
                <c:ptCount val="10"/>
                <c:pt idx="0">
                  <c:v>Cecchi Gori Home</c:v>
                </c:pt>
                <c:pt idx="1">
                  <c:v>Altri</c:v>
                </c:pt>
                <c:pt idx="2">
                  <c:v>Offerta</c:v>
                </c:pt>
                <c:pt idx="3">
                  <c:v>Warner Entertainment Italia</c:v>
                </c:pt>
                <c:pt idx="4">
                  <c:v>Walt Disney Studios</c:v>
                </c:pt>
                <c:pt idx="5">
                  <c:v>Universal Pictures</c:v>
                </c:pt>
                <c:pt idx="6">
                  <c:v>20th Century Fox </c:v>
                </c:pt>
                <c:pt idx="7">
                  <c:v>Eagle Picture</c:v>
                </c:pt>
                <c:pt idx="8">
                  <c:v>Sony Pictures HE</c:v>
                </c:pt>
                <c:pt idx="9">
                  <c:v>01 Distribution</c:v>
                </c:pt>
              </c:strCache>
            </c:strRef>
          </c:cat>
          <c:val>
            <c:numRef>
              <c:f>Foglio1!$B$2:$B$11</c:f>
              <c:numCache>
                <c:formatCode>0.0%</c:formatCode>
                <c:ptCount val="10"/>
                <c:pt idx="0">
                  <c:v>4.3000000000000003E-2</c:v>
                </c:pt>
                <c:pt idx="1">
                  <c:v>7.0999999999999994E-2</c:v>
                </c:pt>
                <c:pt idx="2">
                  <c:v>5.1000000000000004E-2</c:v>
                </c:pt>
                <c:pt idx="3">
                  <c:v>0.17600000000000007</c:v>
                </c:pt>
                <c:pt idx="4">
                  <c:v>0.17200000000000001</c:v>
                </c:pt>
                <c:pt idx="5">
                  <c:v>0.15300000000000008</c:v>
                </c:pt>
                <c:pt idx="6">
                  <c:v>0.13800000000000001</c:v>
                </c:pt>
                <c:pt idx="7">
                  <c:v>7.5000000000000011E-2</c:v>
                </c:pt>
                <c:pt idx="8">
                  <c:v>7.1999999999999995E-2</c:v>
                </c:pt>
                <c:pt idx="9">
                  <c:v>4.8000000000000001E-2</c:v>
                </c:pt>
              </c:numCache>
            </c:numRef>
          </c:val>
        </c:ser>
        <c:dLbls>
          <c:showVal val="1"/>
        </c:dLbls>
        <c:firstSliceAng val="0"/>
      </c:pieChart>
    </c:plotArea>
    <c:plotVisOnly val="1"/>
    <c:dispBlanksAs val="zero"/>
  </c:chart>
  <c:txPr>
    <a:bodyPr/>
    <a:lstStyle/>
    <a:p>
      <a:pPr>
        <a:defRPr sz="1400"/>
      </a:pPr>
      <a:endParaRPr lang="it-IT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DD069-EAF9-447C-8A6F-CB64D3458CA1}" type="datetimeFigureOut">
              <a:rPr lang="it-IT" smtClean="0"/>
              <a:pPr/>
              <a:t>17/04/2014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E19D5-BE17-4393-A626-93AFB8052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68546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0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0308" algn="l" defTabSz="980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80617" algn="l" defTabSz="980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70924" algn="l" defTabSz="980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61234" algn="l" defTabSz="980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51541" algn="l" defTabSz="980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41849" algn="l" defTabSz="980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32157" algn="l" defTabSz="980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22465" algn="l" defTabSz="980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316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4335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394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5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5592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4633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3" y="0"/>
            <a:ext cx="91304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6092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3" y="0"/>
            <a:ext cx="91304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1634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3" y="0"/>
            <a:ext cx="91304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2309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364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6686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2553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821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236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9984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2855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87937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8"/>
          <p:cNvCxnSpPr>
            <a:cxnSpLocks noChangeShapeType="1"/>
          </p:cNvCxnSpPr>
          <p:nvPr userDrawn="1"/>
        </p:nvCxnSpPr>
        <p:spPr bwMode="auto">
          <a:xfrm>
            <a:off x="628651" y="321469"/>
            <a:ext cx="7877175" cy="0"/>
          </a:xfrm>
          <a:prstGeom prst="line">
            <a:avLst/>
          </a:prstGeom>
          <a:noFill/>
          <a:ln w="25400" algn="ctr">
            <a:solidFill>
              <a:srgbClr val="000099"/>
            </a:solidFill>
            <a:round/>
            <a:headEnd/>
            <a:tailEnd/>
          </a:ln>
        </p:spPr>
      </p:cxnSp>
      <p:pic>
        <p:nvPicPr>
          <p:cNvPr id="5" name="Picture 2" descr="R:\Grafica\RaiCinema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4757738"/>
            <a:ext cx="928688" cy="29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it-IT" dirty="0"/>
          </a:p>
        </p:txBody>
      </p:sp>
      <p:sp>
        <p:nvSpPr>
          <p:cNvPr id="6" name="Segnaposto numero diapositiva 25"/>
          <p:cNvSpPr>
            <a:spLocks noGrp="1"/>
          </p:cNvSpPr>
          <p:nvPr userDrawn="1">
            <p:ph type="sldNum" sz="quarter" idx="10"/>
          </p:nvPr>
        </p:nvSpPr>
        <p:spPr>
          <a:xfrm>
            <a:off x="6588125" y="4677966"/>
            <a:ext cx="2133600" cy="273844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FCB53F80-0B1A-452D-B02F-7DDE3ED59AC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228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3" y="0"/>
            <a:ext cx="91304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343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3" y="0"/>
            <a:ext cx="91304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98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3" y="0"/>
            <a:ext cx="91304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905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741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7949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266295" y="4820988"/>
            <a:ext cx="900000" cy="302400"/>
          </a:xfrm>
          <a:prstGeom prst="rect">
            <a:avLst/>
          </a:prstGeom>
          <a:solidFill>
            <a:srgbClr val="FFD201"/>
          </a:solidFill>
          <a:ln>
            <a:solidFill>
              <a:srgbClr val="FFD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6" tIns="35648" rIns="71296" bIns="35648" rtlCol="0" anchor="ctr"/>
          <a:lstStyle/>
          <a:p>
            <a:pPr marL="0" algn="ctr" defTabSz="980617" rtl="0" eaLnBrk="1" latinLnBrk="0" hangingPunct="1"/>
            <a:endParaRPr lang="it-IT" sz="19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1122882" y="4820988"/>
            <a:ext cx="900000" cy="302400"/>
          </a:xfrm>
          <a:prstGeom prst="rect">
            <a:avLst/>
          </a:prstGeom>
          <a:solidFill>
            <a:srgbClr val="3661AA"/>
          </a:solidFill>
          <a:ln>
            <a:solidFill>
              <a:srgbClr val="3661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6" tIns="35648" rIns="71296" bIns="35648" rtlCol="0" anchor="ctr"/>
          <a:lstStyle/>
          <a:p>
            <a:pPr marL="0" algn="ctr" defTabSz="980617" rtl="0" eaLnBrk="1" latinLnBrk="0" hangingPunct="1"/>
            <a:endParaRPr lang="it-IT" sz="19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 userDrawn="1"/>
        </p:nvSpPr>
        <p:spPr>
          <a:xfrm>
            <a:off x="1979469" y="4820988"/>
            <a:ext cx="900000" cy="302400"/>
          </a:xfrm>
          <a:prstGeom prst="rect">
            <a:avLst/>
          </a:prstGeom>
          <a:solidFill>
            <a:srgbClr val="D0D354"/>
          </a:solidFill>
          <a:ln>
            <a:solidFill>
              <a:srgbClr val="D0D3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6" tIns="35648" rIns="71296" bIns="35648" rtlCol="0" anchor="ctr"/>
          <a:lstStyle/>
          <a:p>
            <a:pPr marL="0" algn="ctr" defTabSz="980617" rtl="0" eaLnBrk="1" latinLnBrk="0" hangingPunct="1"/>
            <a:endParaRPr lang="it-IT" sz="19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ttangolo 10"/>
          <p:cNvSpPr/>
          <p:nvPr userDrawn="1"/>
        </p:nvSpPr>
        <p:spPr>
          <a:xfrm>
            <a:off x="2836056" y="4820988"/>
            <a:ext cx="900000" cy="302400"/>
          </a:xfrm>
          <a:prstGeom prst="rect">
            <a:avLst/>
          </a:prstGeom>
          <a:solidFill>
            <a:srgbClr val="B23330"/>
          </a:solidFill>
          <a:ln>
            <a:solidFill>
              <a:srgbClr val="B23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6" tIns="35648" rIns="71296" bIns="35648" rtlCol="0" anchor="ctr"/>
          <a:lstStyle/>
          <a:p>
            <a:pPr marL="0" algn="ctr" defTabSz="980617" rtl="0" eaLnBrk="1" latinLnBrk="0" hangingPunct="1"/>
            <a:endParaRPr lang="it-IT" sz="19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 userDrawn="1"/>
        </p:nvSpPr>
        <p:spPr>
          <a:xfrm>
            <a:off x="3692643" y="4820988"/>
            <a:ext cx="900000" cy="302400"/>
          </a:xfrm>
          <a:prstGeom prst="rect">
            <a:avLst/>
          </a:prstGeom>
          <a:solidFill>
            <a:srgbClr val="00969D"/>
          </a:solidFill>
          <a:ln>
            <a:solidFill>
              <a:srgbClr val="0096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6" tIns="35648" rIns="71296" bIns="35648" rtlCol="0" anchor="ctr"/>
          <a:lstStyle/>
          <a:p>
            <a:pPr marL="0" algn="ctr" defTabSz="980617" rtl="0" eaLnBrk="1" latinLnBrk="0" hangingPunct="1"/>
            <a:endParaRPr lang="it-IT" sz="19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4549230" y="4820988"/>
            <a:ext cx="900000" cy="302400"/>
          </a:xfrm>
          <a:prstGeom prst="rect">
            <a:avLst/>
          </a:prstGeom>
          <a:solidFill>
            <a:srgbClr val="F37E3D"/>
          </a:solidFill>
          <a:ln>
            <a:solidFill>
              <a:srgbClr val="F37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6" tIns="35648" rIns="71296" bIns="35648" rtlCol="0" anchor="ctr"/>
          <a:lstStyle/>
          <a:p>
            <a:pPr marL="0" algn="ctr" defTabSz="980617" rtl="0" eaLnBrk="1" latinLnBrk="0" hangingPunct="1"/>
            <a:endParaRPr lang="it-IT" sz="19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ettangolo 13"/>
          <p:cNvSpPr/>
          <p:nvPr userDrawn="1"/>
        </p:nvSpPr>
        <p:spPr>
          <a:xfrm>
            <a:off x="5405817" y="4820988"/>
            <a:ext cx="900000" cy="302400"/>
          </a:xfrm>
          <a:prstGeom prst="rect">
            <a:avLst/>
          </a:prstGeom>
          <a:solidFill>
            <a:srgbClr val="9A5196"/>
          </a:solidFill>
          <a:ln>
            <a:solidFill>
              <a:srgbClr val="9A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6" tIns="35648" rIns="71296" bIns="35648" rtlCol="0" anchor="ctr"/>
          <a:lstStyle/>
          <a:p>
            <a:pPr marL="0" algn="ctr" defTabSz="980617" rtl="0" eaLnBrk="1" latinLnBrk="0" hangingPunct="1"/>
            <a:endParaRPr lang="it-IT" sz="19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Rettangolo 14"/>
          <p:cNvSpPr/>
          <p:nvPr userDrawn="1"/>
        </p:nvSpPr>
        <p:spPr>
          <a:xfrm>
            <a:off x="6262404" y="4820988"/>
            <a:ext cx="900000" cy="302400"/>
          </a:xfrm>
          <a:prstGeom prst="rect">
            <a:avLst/>
          </a:prstGeom>
          <a:solidFill>
            <a:srgbClr val="48AB59"/>
          </a:solidFill>
          <a:ln>
            <a:solidFill>
              <a:srgbClr val="48A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6" tIns="35648" rIns="71296" bIns="35648" rtlCol="0" anchor="ctr"/>
          <a:lstStyle/>
          <a:p>
            <a:pPr marL="0" algn="ctr" defTabSz="980617" rtl="0" eaLnBrk="1" latinLnBrk="0" hangingPunct="1"/>
            <a:endParaRPr lang="it-IT" sz="19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ttangolo 15"/>
          <p:cNvSpPr/>
          <p:nvPr userDrawn="1"/>
        </p:nvSpPr>
        <p:spPr>
          <a:xfrm>
            <a:off x="7118991" y="4820988"/>
            <a:ext cx="900000" cy="302400"/>
          </a:xfrm>
          <a:prstGeom prst="rect">
            <a:avLst/>
          </a:prstGeom>
          <a:solidFill>
            <a:srgbClr val="ED4B42"/>
          </a:solidFill>
          <a:ln>
            <a:solidFill>
              <a:srgbClr val="ED4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6" tIns="35648" rIns="71296" bIns="35648" rtlCol="0" anchor="ctr"/>
          <a:lstStyle/>
          <a:p>
            <a:pPr marL="0" algn="ctr" defTabSz="980617" rtl="0" eaLnBrk="1" latinLnBrk="0" hangingPunct="1"/>
            <a:endParaRPr lang="it-IT" sz="19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ttangolo 16"/>
          <p:cNvSpPr/>
          <p:nvPr userDrawn="1"/>
        </p:nvSpPr>
        <p:spPr>
          <a:xfrm>
            <a:off x="7975580" y="4820988"/>
            <a:ext cx="900000" cy="302400"/>
          </a:xfrm>
          <a:prstGeom prst="rect">
            <a:avLst/>
          </a:prstGeom>
          <a:solidFill>
            <a:srgbClr val="3661AA"/>
          </a:solidFill>
          <a:ln>
            <a:solidFill>
              <a:srgbClr val="3661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6" tIns="35648" rIns="71296" bIns="35648" rtlCol="0" anchor="ctr"/>
          <a:lstStyle/>
          <a:p>
            <a:pPr marL="0" algn="ctr" defTabSz="980617" rtl="0" eaLnBrk="1" latinLnBrk="0" hangingPunct="1"/>
            <a:endParaRPr lang="it-IT" sz="19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 userDrawn="1"/>
        </p:nvSpPr>
        <p:spPr bwMode="auto">
          <a:xfrm>
            <a:off x="460502" y="4875941"/>
            <a:ext cx="4812483" cy="25665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296" tIns="35648" rIns="71296" bIns="35648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b="1" dirty="0">
                <a:solidFill>
                  <a:schemeClr val="bg1"/>
                </a:solidFill>
                <a:latin typeface="Century Gothic" pitchFamily="34" charset="0"/>
                <a:ea typeface="MS PGothic" pitchFamily="34" charset="-128"/>
              </a:rPr>
              <a:t>Rai – Radiotelevisione Italiana</a:t>
            </a:r>
          </a:p>
        </p:txBody>
      </p:sp>
      <p:pic>
        <p:nvPicPr>
          <p:cNvPr id="18" name="Immagine 15" descr="Rai1blu.tif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1063" y="4832290"/>
            <a:ext cx="720725" cy="27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tangolo 8"/>
          <p:cNvSpPr>
            <a:spLocks noChangeArrowheads="1"/>
          </p:cNvSpPr>
          <p:nvPr userDrawn="1"/>
        </p:nvSpPr>
        <p:spPr bwMode="auto">
          <a:xfrm>
            <a:off x="8398548" y="4869200"/>
            <a:ext cx="3978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84FE075-0F02-4400-AA6E-020AC93F0405}" type="slidenum">
              <a:rPr lang="it-IT" sz="1200" b="1">
                <a:solidFill>
                  <a:srgbClr val="3661AA"/>
                </a:solidFill>
                <a:latin typeface="Arial" pitchFamily="34" charset="0"/>
                <a:ea typeface="MS PGothic" pitchFamily="34" charset="-128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sz="1200" b="1" dirty="0">
              <a:solidFill>
                <a:srgbClr val="3661AA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3" name="Line 7"/>
          <p:cNvSpPr>
            <a:spLocks noChangeShapeType="1"/>
          </p:cNvSpPr>
          <p:nvPr userDrawn="1"/>
        </p:nvSpPr>
        <p:spPr bwMode="auto">
          <a:xfrm>
            <a:off x="250825" y="656035"/>
            <a:ext cx="8640000" cy="0"/>
          </a:xfrm>
          <a:prstGeom prst="line">
            <a:avLst/>
          </a:prstGeom>
          <a:noFill/>
          <a:ln w="38100">
            <a:solidFill>
              <a:srgbClr val="000CA2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hf hdr="0" ftr="0" dt="0"/>
  <p:txStyles>
    <p:titleStyle>
      <a:lvl1pPr algn="just" rtl="0" eaLnBrk="0" fontAlgn="base" hangingPunct="0">
        <a:spcBef>
          <a:spcPct val="0"/>
        </a:spcBef>
        <a:spcAft>
          <a:spcPct val="0"/>
        </a:spcAft>
        <a:defRPr sz="2200" b="1" baseline="0">
          <a:solidFill>
            <a:srgbClr val="000066"/>
          </a:solidFill>
          <a:latin typeface="+mj-lt"/>
          <a:ea typeface="MS PGothic" pitchFamily="34" charset="-128"/>
          <a:cs typeface="MS PGothic"/>
        </a:defRPr>
      </a:lvl1pPr>
      <a:lvl2pPr algn="just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0066"/>
          </a:solidFill>
          <a:latin typeface="Arial" charset="0"/>
          <a:ea typeface="MS PGothic" pitchFamily="34" charset="-128"/>
          <a:cs typeface="MS PGothic"/>
        </a:defRPr>
      </a:lvl2pPr>
      <a:lvl3pPr algn="just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0066"/>
          </a:solidFill>
          <a:latin typeface="Arial" charset="0"/>
          <a:ea typeface="MS PGothic" pitchFamily="34" charset="-128"/>
          <a:cs typeface="MS PGothic"/>
        </a:defRPr>
      </a:lvl3pPr>
      <a:lvl4pPr algn="just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0066"/>
          </a:solidFill>
          <a:latin typeface="Arial" charset="0"/>
          <a:ea typeface="MS PGothic" pitchFamily="34" charset="-128"/>
          <a:cs typeface="MS PGothic"/>
        </a:defRPr>
      </a:lvl4pPr>
      <a:lvl5pPr algn="just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0066"/>
          </a:solidFill>
          <a:latin typeface="Arial" charset="0"/>
          <a:ea typeface="MS PGothic" pitchFamily="34" charset="-128"/>
          <a:cs typeface="MS PGothic"/>
        </a:defRPr>
      </a:lvl5pPr>
      <a:lvl6pPr marL="490308" algn="just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6pPr>
      <a:lvl7pPr marL="980617" algn="just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7pPr>
      <a:lvl8pPr marL="1470924" algn="just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8pPr>
      <a:lvl9pPr marL="1961234" algn="just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9pPr>
    </p:titleStyle>
    <p:bodyStyle>
      <a:lvl1pPr marL="367731" indent="-367731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MS PGothic" pitchFamily="34" charset="-128"/>
          <a:cs typeface="MS PGothic"/>
        </a:defRPr>
      </a:lvl1pPr>
      <a:lvl2pPr marL="796751" indent="-306442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MS PGothic" pitchFamily="34" charset="-128"/>
          <a:cs typeface="MS PGothic"/>
        </a:defRPr>
      </a:lvl2pPr>
      <a:lvl3pPr marL="1225769" indent="-245155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MS PGothic" pitchFamily="34" charset="-128"/>
          <a:cs typeface="MS PGothic"/>
        </a:defRPr>
      </a:lvl3pPr>
      <a:lvl4pPr marL="1716078" indent="-245155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MS PGothic" pitchFamily="34" charset="-128"/>
          <a:cs typeface="MS PGothic"/>
        </a:defRPr>
      </a:lvl4pPr>
      <a:lvl5pPr marL="2206387" indent="-245155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MS PGothic" pitchFamily="34" charset="-128"/>
          <a:cs typeface="MS PGothic"/>
        </a:defRPr>
      </a:lvl5pPr>
      <a:lvl6pPr marL="2696695" indent="-24515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87003" indent="-24515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77312" indent="-24515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67620" indent="-24515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0308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0617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0924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1234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51541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41849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32157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22465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66295" y="4820988"/>
            <a:ext cx="900000" cy="302400"/>
          </a:xfrm>
          <a:prstGeom prst="rect">
            <a:avLst/>
          </a:prstGeom>
          <a:solidFill>
            <a:srgbClr val="BDD71F"/>
          </a:solidFill>
          <a:ln>
            <a:solidFill>
              <a:srgbClr val="BDD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061" tIns="49031" rIns="98061" bIns="49031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122882" y="4820988"/>
            <a:ext cx="900000" cy="302400"/>
          </a:xfrm>
          <a:prstGeom prst="rect">
            <a:avLst/>
          </a:prstGeom>
          <a:solidFill>
            <a:srgbClr val="5132C8"/>
          </a:solidFill>
          <a:ln>
            <a:solidFill>
              <a:srgbClr val="513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061" tIns="49031" rIns="98061" bIns="49031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979469" y="4820988"/>
            <a:ext cx="900000" cy="302400"/>
          </a:xfrm>
          <a:prstGeom prst="rect">
            <a:avLst/>
          </a:prstGeom>
          <a:solidFill>
            <a:srgbClr val="B40049"/>
          </a:solidFill>
          <a:ln>
            <a:solidFill>
              <a:srgbClr val="B4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061" tIns="49031" rIns="98061" bIns="49031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836056" y="4820988"/>
            <a:ext cx="900000" cy="302400"/>
          </a:xfrm>
          <a:prstGeom prst="rect">
            <a:avLst/>
          </a:prstGeom>
          <a:solidFill>
            <a:srgbClr val="6DD802"/>
          </a:solidFill>
          <a:ln>
            <a:solidFill>
              <a:srgbClr val="6FDC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061" tIns="49031" rIns="98061" bIns="49031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692643" y="4820988"/>
            <a:ext cx="900000" cy="302400"/>
          </a:xfrm>
          <a:prstGeom prst="rect">
            <a:avLst/>
          </a:prstGeom>
          <a:solidFill>
            <a:srgbClr val="BD00EA"/>
          </a:solidFill>
          <a:ln>
            <a:solidFill>
              <a:srgbClr val="BD00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061" tIns="49031" rIns="98061" bIns="49031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549230" y="4820988"/>
            <a:ext cx="900000" cy="302400"/>
          </a:xfrm>
          <a:prstGeom prst="rect">
            <a:avLst/>
          </a:prstGeom>
          <a:solidFill>
            <a:srgbClr val="FF8C01"/>
          </a:solidFill>
          <a:ln>
            <a:solidFill>
              <a:srgbClr val="F4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061" tIns="49031" rIns="98061" bIns="49031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5405817" y="4820988"/>
            <a:ext cx="900000" cy="302400"/>
          </a:xfrm>
          <a:prstGeom prst="rect">
            <a:avLst/>
          </a:prstGeom>
          <a:solidFill>
            <a:srgbClr val="1A1A1A"/>
          </a:solidFill>
          <a:ln>
            <a:solidFill>
              <a:srgbClr val="1A1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061" tIns="49031" rIns="98061" bIns="49031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6262404" y="4820988"/>
            <a:ext cx="900000" cy="302400"/>
          </a:xfrm>
          <a:prstGeom prst="rect">
            <a:avLst/>
          </a:prstGeom>
          <a:solidFill>
            <a:srgbClr val="477493"/>
          </a:solidFill>
          <a:ln>
            <a:solidFill>
              <a:srgbClr val="477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061" tIns="49031" rIns="98061" bIns="49031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7118991" y="4820988"/>
            <a:ext cx="900000" cy="302400"/>
          </a:xfrm>
          <a:prstGeom prst="rect">
            <a:avLst/>
          </a:prstGeom>
          <a:solidFill>
            <a:srgbClr val="FF2A57"/>
          </a:solidFill>
          <a:ln>
            <a:solidFill>
              <a:srgbClr val="FF2A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061" tIns="49031" rIns="98061" bIns="49031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7975580" y="4820988"/>
            <a:ext cx="900000" cy="302400"/>
          </a:xfrm>
          <a:prstGeom prst="rect">
            <a:avLst/>
          </a:prstGeom>
          <a:solidFill>
            <a:srgbClr val="5132C8"/>
          </a:solidFill>
          <a:ln>
            <a:solidFill>
              <a:srgbClr val="513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061" tIns="49031" rIns="98061" bIns="49031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60502" y="4875941"/>
            <a:ext cx="4812483" cy="25665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296" tIns="35648" rIns="71296" bIns="35648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b="1" dirty="0">
                <a:solidFill>
                  <a:prstClr val="white"/>
                </a:solidFill>
                <a:latin typeface="Century Gothic" pitchFamily="34" charset="0"/>
                <a:ea typeface="MS PGothic" pitchFamily="34" charset="-128"/>
              </a:rPr>
              <a:t>Rai – Radiotelevisione Italiana</a:t>
            </a:r>
          </a:p>
        </p:txBody>
      </p:sp>
      <p:pic>
        <p:nvPicPr>
          <p:cNvPr id="18" name="Immagine 15" descr="Rai1blu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1063" y="4832290"/>
            <a:ext cx="720725" cy="27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tangolo 8"/>
          <p:cNvSpPr>
            <a:spLocks noChangeArrowheads="1"/>
          </p:cNvSpPr>
          <p:nvPr/>
        </p:nvSpPr>
        <p:spPr bwMode="auto">
          <a:xfrm>
            <a:off x="8398548" y="4869200"/>
            <a:ext cx="3978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84FE075-0F02-4400-AA6E-020AC93F0405}" type="slidenum">
              <a:rPr lang="it-IT" sz="1200" b="1">
                <a:solidFill>
                  <a:srgbClr val="5132C8"/>
                </a:solidFill>
                <a:latin typeface="Arial" pitchFamily="34" charset="0"/>
                <a:ea typeface="MS PGothic" pitchFamily="34" charset="-128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sz="1200" b="1">
              <a:solidFill>
                <a:srgbClr val="5132C8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250825" y="656035"/>
            <a:ext cx="8640000" cy="0"/>
          </a:xfrm>
          <a:prstGeom prst="line">
            <a:avLst/>
          </a:prstGeom>
          <a:noFill/>
          <a:ln w="38100">
            <a:solidFill>
              <a:srgbClr val="000CA2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hf hdr="0" ftr="0" dt="0"/>
  <p:txStyles>
    <p:titleStyle>
      <a:lvl1pPr algn="just" rtl="0" eaLnBrk="0" fontAlgn="base" hangingPunct="0">
        <a:spcBef>
          <a:spcPct val="0"/>
        </a:spcBef>
        <a:spcAft>
          <a:spcPct val="0"/>
        </a:spcAft>
        <a:defRPr sz="2200" b="1" baseline="0">
          <a:solidFill>
            <a:srgbClr val="000066"/>
          </a:solidFill>
          <a:latin typeface="+mj-lt"/>
          <a:ea typeface="MS PGothic" pitchFamily="34" charset="-128"/>
          <a:cs typeface="MS PGothic"/>
        </a:defRPr>
      </a:lvl1pPr>
      <a:lvl2pPr algn="just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0066"/>
          </a:solidFill>
          <a:latin typeface="Arial" charset="0"/>
          <a:ea typeface="MS PGothic" pitchFamily="34" charset="-128"/>
          <a:cs typeface="MS PGothic"/>
        </a:defRPr>
      </a:lvl2pPr>
      <a:lvl3pPr algn="just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0066"/>
          </a:solidFill>
          <a:latin typeface="Arial" charset="0"/>
          <a:ea typeface="MS PGothic" pitchFamily="34" charset="-128"/>
          <a:cs typeface="MS PGothic"/>
        </a:defRPr>
      </a:lvl3pPr>
      <a:lvl4pPr algn="just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0066"/>
          </a:solidFill>
          <a:latin typeface="Arial" charset="0"/>
          <a:ea typeface="MS PGothic" pitchFamily="34" charset="-128"/>
          <a:cs typeface="MS PGothic"/>
        </a:defRPr>
      </a:lvl4pPr>
      <a:lvl5pPr algn="just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0066"/>
          </a:solidFill>
          <a:latin typeface="Arial" charset="0"/>
          <a:ea typeface="MS PGothic" pitchFamily="34" charset="-128"/>
          <a:cs typeface="MS PGothic"/>
        </a:defRPr>
      </a:lvl5pPr>
      <a:lvl6pPr marL="490308" algn="just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6pPr>
      <a:lvl7pPr marL="980617" algn="just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7pPr>
      <a:lvl8pPr marL="1470924" algn="just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8pPr>
      <a:lvl9pPr marL="1961234" algn="just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9pPr>
    </p:titleStyle>
    <p:bodyStyle>
      <a:lvl1pPr marL="367731" indent="-367731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MS PGothic" pitchFamily="34" charset="-128"/>
          <a:cs typeface="MS PGothic"/>
        </a:defRPr>
      </a:lvl1pPr>
      <a:lvl2pPr marL="796751" indent="-306442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MS PGothic" pitchFamily="34" charset="-128"/>
          <a:cs typeface="MS PGothic"/>
        </a:defRPr>
      </a:lvl2pPr>
      <a:lvl3pPr marL="1225769" indent="-245155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MS PGothic" pitchFamily="34" charset="-128"/>
          <a:cs typeface="MS PGothic"/>
        </a:defRPr>
      </a:lvl3pPr>
      <a:lvl4pPr marL="1716078" indent="-245155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MS PGothic" pitchFamily="34" charset="-128"/>
          <a:cs typeface="MS PGothic"/>
        </a:defRPr>
      </a:lvl4pPr>
      <a:lvl5pPr marL="2206387" indent="-245155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MS PGothic" pitchFamily="34" charset="-128"/>
          <a:cs typeface="MS PGothic"/>
        </a:defRPr>
      </a:lvl5pPr>
      <a:lvl6pPr marL="2696695" indent="-24515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87003" indent="-24515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77312" indent="-24515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67620" indent="-24515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0308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0617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0924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1234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51541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41849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32157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22465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24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57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bolerofilm.it/index.php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9.xml"/><Relationship Id="rId7" Type="http://schemas.openxmlformats.org/officeDocument/2006/relationships/chart" Target="../charts/chart4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6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22.xml"/><Relationship Id="rId7" Type="http://schemas.openxmlformats.org/officeDocument/2006/relationships/image" Target="../media/image47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17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7.jpeg"/><Relationship Id="rId7" Type="http://schemas.openxmlformats.org/officeDocument/2006/relationships/hyperlink" Target="http://www.cinemadelsilenzio.it/index.php?mod=film&amp;id=19133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jpeg"/><Relationship Id="rId11" Type="http://schemas.openxmlformats.org/officeDocument/2006/relationships/image" Target="../media/image63.png"/><Relationship Id="rId5" Type="http://schemas.openxmlformats.org/officeDocument/2006/relationships/image" Target="../media/image58.jpeg"/><Relationship Id="rId10" Type="http://schemas.openxmlformats.org/officeDocument/2006/relationships/image" Target="../media/image62.jpeg"/><Relationship Id="rId4" Type="http://schemas.openxmlformats.org/officeDocument/2006/relationships/image" Target="../media/image55.png"/><Relationship Id="rId9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tags" Target="../tags/tag36.xml"/><Relationship Id="rId18" Type="http://schemas.openxmlformats.org/officeDocument/2006/relationships/image" Target="../media/image69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slideLayout" Target="../slideLayouts/slideLayout6.xml"/><Relationship Id="rId2" Type="http://schemas.openxmlformats.org/officeDocument/2006/relationships/tags" Target="../tags/tag25.xml"/><Relationship Id="rId16" Type="http://schemas.openxmlformats.org/officeDocument/2006/relationships/tags" Target="../tags/tag39.xml"/><Relationship Id="rId1" Type="http://schemas.openxmlformats.org/officeDocument/2006/relationships/vmlDrawing" Target="../drawings/vmlDrawing1.v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5" Type="http://schemas.openxmlformats.org/officeDocument/2006/relationships/tags" Target="../tags/tag28.xml"/><Relationship Id="rId15" Type="http://schemas.openxmlformats.org/officeDocument/2006/relationships/tags" Target="../tags/tag38.xml"/><Relationship Id="rId10" Type="http://schemas.openxmlformats.org/officeDocument/2006/relationships/tags" Target="../tags/tag33.xml"/><Relationship Id="rId19" Type="http://schemas.openxmlformats.org/officeDocument/2006/relationships/package" Target="../embeddings/Presentazione_di_Microsoft_Office_PowerPoint5.pptx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4.xml"/><Relationship Id="rId7" Type="http://schemas.openxmlformats.org/officeDocument/2006/relationships/chart" Target="../charts/char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8.png"/><Relationship Id="rId5" Type="http://schemas.openxmlformats.org/officeDocument/2006/relationships/tags" Target="../tags/tag11.xml"/><Relationship Id="rId10" Type="http://schemas.openxmlformats.org/officeDocument/2006/relationships/image" Target="../media/image17.png"/><Relationship Id="rId4" Type="http://schemas.openxmlformats.org/officeDocument/2006/relationships/tags" Target="../tags/tag10.xml"/><Relationship Id="rId9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7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8.png"/><Relationship Id="rId5" Type="http://schemas.openxmlformats.org/officeDocument/2006/relationships/chart" Target="../charts/chart3.xml"/><Relationship Id="rId4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95536" y="1842669"/>
            <a:ext cx="3888432" cy="621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15516" y="1095586"/>
            <a:ext cx="4860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it-IT" sz="2400" b="1" dirty="0" smtClean="0">
                <a:solidFill>
                  <a:srgbClr val="0D3082"/>
                </a:solidFill>
              </a:rPr>
              <a:t>IL GRANDE CINEMA ITALIANO TARGATO RAI:</a:t>
            </a:r>
            <a:br>
              <a:rPr lang="it-IT" sz="2400" b="1" dirty="0" smtClean="0">
                <a:solidFill>
                  <a:srgbClr val="0D3082"/>
                </a:solidFill>
              </a:rPr>
            </a:br>
            <a:r>
              <a:rPr lang="it-IT" sz="2400" b="1" dirty="0" smtClean="0">
                <a:solidFill>
                  <a:srgbClr val="0D3082"/>
                </a:solidFill>
              </a:rPr>
              <a:t>COME CONIUGARE QUALITÀ </a:t>
            </a:r>
          </a:p>
          <a:p>
            <a:pPr defTabSz="914400"/>
            <a:r>
              <a:rPr lang="it-IT" sz="2400" b="1" dirty="0" smtClean="0">
                <a:solidFill>
                  <a:srgbClr val="0D3082"/>
                </a:solidFill>
              </a:rPr>
              <a:t>E BOX OFFICE</a:t>
            </a:r>
            <a:endParaRPr lang="it-IT" sz="2400" b="1" dirty="0">
              <a:solidFill>
                <a:srgbClr val="0D30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518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539552" y="638082"/>
            <a:ext cx="8229600" cy="3134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it-IT"/>
            </a:defPPr>
            <a:lvl1pPr algn="ctr" eaLnBrk="0" hangingPunct="0">
              <a:spcBef>
                <a:spcPct val="0"/>
              </a:spcBef>
              <a:buNone/>
              <a:defRPr b="0">
                <a:solidFill>
                  <a:srgbClr val="0D308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it-IT" sz="1800" dirty="0"/>
              <a:t>DISTRIBUZIONE CINEMATOGRAFICA ALTRE </a:t>
            </a:r>
            <a:r>
              <a:rPr lang="it-IT" sz="1800" dirty="0" smtClean="0"/>
              <a:t>SOCIETÀ</a:t>
            </a:r>
            <a:endParaRPr lang="it-IT" sz="1800" dirty="0"/>
          </a:p>
        </p:txBody>
      </p:sp>
      <p:sp>
        <p:nvSpPr>
          <p:cNvPr id="7" name="Rectangle 15"/>
          <p:cNvSpPr/>
          <p:nvPr/>
        </p:nvSpPr>
        <p:spPr>
          <a:xfrm>
            <a:off x="609600" y="1085850"/>
            <a:ext cx="8001000" cy="513041"/>
          </a:xfrm>
          <a:prstGeom prst="rect">
            <a:avLst/>
          </a:prstGeom>
          <a:solidFill>
            <a:srgbClr val="0D30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 marL="0" lvl="1" algn="ctr" defTabSz="914400"/>
            <a:endParaRPr lang="it-IT" sz="1600" b="1" dirty="0">
              <a:solidFill>
                <a:prstClr val="white"/>
              </a:solidFill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440267" y="1059582"/>
            <a:ext cx="8401357" cy="5412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>
            <a:prstShdw prst="shdw13" dist="53882" dir="13500000">
              <a:srgbClr val="FF9900"/>
            </a:prstShdw>
          </a:effectLst>
        </p:spPr>
        <p:txBody>
          <a:bodyPr wrap="square" lIns="72000" tIns="108000" rIns="72000" bIns="108000"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it-IT" sz="1800" b="1" cap="all" dirty="0" smtClean="0">
                <a:solidFill>
                  <a:prstClr val="white"/>
                </a:solidFill>
              </a:rPr>
              <a:t>NON C’è SOLO 01 DISTRIBUTION!</a:t>
            </a:r>
          </a:p>
        </p:txBody>
      </p:sp>
      <p:pic>
        <p:nvPicPr>
          <p:cNvPr id="38" name="Picture 4" descr="http://t3.gstatic.com/images?q=tbn:ANd9GcT47jVWu5BaR8CbaCnwRLmcbzAsqgT0x1f0Zs1c8F_r1On1QM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7932" y="1635646"/>
            <a:ext cx="711576" cy="779737"/>
          </a:xfrm>
          <a:prstGeom prst="rect">
            <a:avLst/>
          </a:prstGeom>
          <a:noFill/>
        </p:spPr>
      </p:pic>
      <p:pic>
        <p:nvPicPr>
          <p:cNvPr id="39" name="Picture 8" descr="http://t3.gstatic.com/images?q=tbn:ANd9GcRNLoIOHZ2d5WF7d9dv_NpT9uSz8Nmxdr63BiLIc4W9LjfvRsR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3422" y="2438054"/>
            <a:ext cx="657582" cy="385724"/>
          </a:xfrm>
          <a:prstGeom prst="rect">
            <a:avLst/>
          </a:prstGeom>
          <a:noFill/>
        </p:spPr>
      </p:pic>
      <p:pic>
        <p:nvPicPr>
          <p:cNvPr id="40" name="Picture 16" descr="http://upload.wikimedia.org/wikipedia/it/6/60/Fandan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9" y="1815666"/>
            <a:ext cx="654207" cy="575160"/>
          </a:xfrm>
          <a:prstGeom prst="rect">
            <a:avLst/>
          </a:prstGeom>
          <a:noFill/>
        </p:spPr>
      </p:pic>
      <p:pic>
        <p:nvPicPr>
          <p:cNvPr id="41" name="Picture 24" descr="http://t2.gstatic.com/images?q=tbn:ANd9GcQb2f9BntDrnUhWYa6nXDjicbjaktWhALpZFZXUhGB-3FzBXc37VvZ3t27Ic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4681" y="2787774"/>
            <a:ext cx="637953" cy="561313"/>
          </a:xfrm>
          <a:prstGeom prst="rect">
            <a:avLst/>
          </a:prstGeom>
          <a:noFill/>
        </p:spPr>
      </p:pic>
      <p:pic>
        <p:nvPicPr>
          <p:cNvPr id="42" name="Picture 4" descr="logo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0372" y="2487264"/>
            <a:ext cx="595887" cy="516534"/>
          </a:xfrm>
          <a:prstGeom prst="rect">
            <a:avLst/>
          </a:prstGeom>
          <a:noFill/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8" cstate="print"/>
          <a:srcRect t="23738" b="28484"/>
          <a:stretch>
            <a:fillRect/>
          </a:stretch>
        </p:blipFill>
        <p:spPr bwMode="auto">
          <a:xfrm>
            <a:off x="5897902" y="2355725"/>
            <a:ext cx="853876" cy="47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Immagine 43" descr="officineubu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6257" y="1815666"/>
            <a:ext cx="813083" cy="462484"/>
          </a:xfrm>
          <a:prstGeom prst="rect">
            <a:avLst/>
          </a:prstGeom>
        </p:spPr>
      </p:pic>
      <p:sp>
        <p:nvSpPr>
          <p:cNvPr id="56" name="Rectangle 9"/>
          <p:cNvSpPr>
            <a:spLocks noChangeArrowheads="1"/>
          </p:cNvSpPr>
          <p:nvPr/>
        </p:nvSpPr>
        <p:spPr bwMode="auto">
          <a:xfrm flipH="1">
            <a:off x="611560" y="1710798"/>
            <a:ext cx="5112568" cy="1256996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72000" rIns="72000" bIns="72000" rtlCol="0" anchor="ctr" anchorCtr="0"/>
          <a:lstStyle/>
          <a:p>
            <a:pPr defTabSz="914400"/>
            <a:r>
              <a:rPr lang="it-IT" sz="1400" b="1" cap="all" dirty="0" smtClean="0">
                <a:ln w="18415" cmpd="sng">
                  <a:noFill/>
                  <a:prstDash val="solid"/>
                </a:ln>
                <a:solidFill>
                  <a:srgbClr val="0D3082"/>
                </a:solidFill>
                <a:cs typeface="UniVERS"/>
              </a:rPr>
              <a:t>29 film </a:t>
            </a:r>
            <a:r>
              <a:rPr lang="it-IT" sz="1400" cap="all" dirty="0" smtClean="0">
                <a:ln w="18415" cmpd="sng">
                  <a:noFill/>
                  <a:prstDash val="solid"/>
                </a:ln>
                <a:solidFill>
                  <a:srgbClr val="0D3082"/>
                </a:solidFill>
                <a:cs typeface="UniVERS"/>
              </a:rPr>
              <a:t>finanziati da Rai Cinema sono </a:t>
            </a:r>
            <a:r>
              <a:rPr lang="it-IT" sz="1400" cap="all" dirty="0">
                <a:ln w="18415" cmpd="sng">
                  <a:noFill/>
                  <a:prstDash val="solid"/>
                </a:ln>
                <a:solidFill>
                  <a:srgbClr val="0D3082"/>
                </a:solidFill>
                <a:cs typeface="UniVERS"/>
              </a:rPr>
              <a:t>stati </a:t>
            </a:r>
            <a:r>
              <a:rPr lang="it-IT" sz="1400" cap="all" dirty="0" smtClean="0">
                <a:ln w="18415" cmpd="sng">
                  <a:noFill/>
                  <a:prstDash val="solid"/>
                </a:ln>
                <a:solidFill>
                  <a:srgbClr val="0D3082"/>
                </a:solidFill>
                <a:cs typeface="UniVERS"/>
              </a:rPr>
              <a:t>distribuiti da </a:t>
            </a:r>
            <a:r>
              <a:rPr lang="it-IT" sz="1400" cap="all" dirty="0">
                <a:ln w="18415" cmpd="sng">
                  <a:noFill/>
                  <a:prstDash val="solid"/>
                </a:ln>
                <a:solidFill>
                  <a:srgbClr val="0D3082"/>
                </a:solidFill>
                <a:cs typeface="UniVERS"/>
              </a:rPr>
              <a:t>altri </a:t>
            </a:r>
            <a:r>
              <a:rPr lang="it-IT" sz="1400" cap="all" dirty="0" smtClean="0">
                <a:ln w="18415" cmpd="sng">
                  <a:noFill/>
                  <a:prstDash val="solid"/>
                </a:ln>
                <a:solidFill>
                  <a:srgbClr val="0D3082"/>
                </a:solidFill>
                <a:cs typeface="UniVERS"/>
              </a:rPr>
              <a:t>distributori</a:t>
            </a:r>
            <a:endParaRPr lang="it-IT" sz="1400" cap="all" dirty="0">
              <a:ln w="18415" cmpd="sng">
                <a:noFill/>
                <a:prstDash val="solid"/>
              </a:ln>
              <a:solidFill>
                <a:srgbClr val="0D3082"/>
              </a:solidFill>
              <a:cs typeface="UniVERS"/>
            </a:endParaRPr>
          </a:p>
        </p:txBody>
      </p:sp>
      <p:sp>
        <p:nvSpPr>
          <p:cNvPr id="60" name="Rectangle 9"/>
          <p:cNvSpPr>
            <a:spLocks noChangeArrowheads="1"/>
          </p:cNvSpPr>
          <p:nvPr/>
        </p:nvSpPr>
        <p:spPr bwMode="auto">
          <a:xfrm flipH="1">
            <a:off x="611560" y="3104969"/>
            <a:ext cx="5184576" cy="40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72000" rIns="72000" bIns="72000" rtlCol="0" anchor="ctr" anchorCtr="0"/>
          <a:lstStyle/>
          <a:p>
            <a:pPr defTabSz="914400">
              <a:lnSpc>
                <a:spcPct val="130000"/>
              </a:lnSpc>
            </a:pPr>
            <a:r>
              <a:rPr lang="it-IT" sz="1400" b="1" i="1" dirty="0" smtClean="0">
                <a:ln w="18415" cmpd="sng">
                  <a:noFill/>
                  <a:prstDash val="solid"/>
                </a:ln>
                <a:solidFill>
                  <a:srgbClr val="0D3082"/>
                </a:solidFill>
                <a:cs typeface="UniVERS"/>
              </a:rPr>
              <a:t>TRA QUESTI:</a:t>
            </a:r>
            <a:endParaRPr lang="it-IT" sz="1400" b="1" i="1" dirty="0">
              <a:ln w="18415" cmpd="sng">
                <a:noFill/>
                <a:prstDash val="solid"/>
              </a:ln>
              <a:solidFill>
                <a:srgbClr val="0D3082"/>
              </a:solidFill>
              <a:cs typeface="UniVERS"/>
            </a:endParaRPr>
          </a:p>
        </p:txBody>
      </p:sp>
      <p:sp>
        <p:nvSpPr>
          <p:cNvPr id="48" name="Rectangle 16"/>
          <p:cNvSpPr/>
          <p:nvPr/>
        </p:nvSpPr>
        <p:spPr>
          <a:xfrm>
            <a:off x="611560" y="3507854"/>
            <a:ext cx="7920880" cy="14341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rtlCol="0" anchor="ctr" anchorCtr="0"/>
          <a:lstStyle/>
          <a:p>
            <a:pPr defTabSz="914400"/>
            <a:r>
              <a:rPr lang="it-IT" sz="1300" b="1" dirty="0" smtClean="0">
                <a:solidFill>
                  <a:srgbClr val="0D3082"/>
                </a:solidFill>
              </a:rPr>
              <a:t>Viaggio </a:t>
            </a:r>
            <a:r>
              <a:rPr lang="it-IT" sz="1300" b="1" dirty="0">
                <a:solidFill>
                  <a:srgbClr val="0D3082"/>
                </a:solidFill>
              </a:rPr>
              <a:t>sola</a:t>
            </a:r>
            <a:r>
              <a:rPr lang="it-IT" sz="1300" b="1" i="1" dirty="0">
                <a:solidFill>
                  <a:srgbClr val="0D3082"/>
                </a:solidFill>
              </a:rPr>
              <a:t> </a:t>
            </a:r>
            <a:r>
              <a:rPr lang="it-IT" sz="1300" i="1" dirty="0">
                <a:solidFill>
                  <a:srgbClr val="0D3082"/>
                </a:solidFill>
              </a:rPr>
              <a:t>di Maria Sole Tognazzi</a:t>
            </a:r>
          </a:p>
          <a:p>
            <a:pPr defTabSz="914400"/>
            <a:r>
              <a:rPr lang="it-IT" sz="1300" b="1" dirty="0">
                <a:solidFill>
                  <a:srgbClr val="0D3082"/>
                </a:solidFill>
              </a:rPr>
              <a:t>Miele</a:t>
            </a:r>
            <a:r>
              <a:rPr lang="it-IT" sz="1300" i="1" dirty="0">
                <a:solidFill>
                  <a:srgbClr val="0D3082"/>
                </a:solidFill>
              </a:rPr>
              <a:t> di Valeria Golino </a:t>
            </a:r>
          </a:p>
          <a:p>
            <a:pPr defTabSz="914400"/>
            <a:r>
              <a:rPr lang="it-IT" sz="1300" b="1" dirty="0">
                <a:solidFill>
                  <a:srgbClr val="0D3082"/>
                </a:solidFill>
              </a:rPr>
              <a:t>L’arte della felicità </a:t>
            </a:r>
            <a:r>
              <a:rPr lang="it-IT" sz="1300" i="1" dirty="0">
                <a:solidFill>
                  <a:srgbClr val="0D3082"/>
                </a:solidFill>
              </a:rPr>
              <a:t>di Alessandro </a:t>
            </a:r>
            <a:r>
              <a:rPr lang="it-IT" sz="1300" i="1" dirty="0" err="1">
                <a:solidFill>
                  <a:srgbClr val="0D3082"/>
                </a:solidFill>
              </a:rPr>
              <a:t>Rak</a:t>
            </a:r>
            <a:endParaRPr lang="it-IT" sz="1300" i="1" dirty="0">
              <a:solidFill>
                <a:srgbClr val="0D3082"/>
              </a:solidFill>
            </a:endParaRPr>
          </a:p>
          <a:p>
            <a:pPr defTabSz="914400"/>
            <a:r>
              <a:rPr lang="it-IT" sz="1300" b="1" dirty="0">
                <a:solidFill>
                  <a:srgbClr val="0D3082"/>
                </a:solidFill>
              </a:rPr>
              <a:t>La prima neve </a:t>
            </a:r>
            <a:r>
              <a:rPr lang="it-IT" sz="1300" i="1" dirty="0">
                <a:solidFill>
                  <a:srgbClr val="0D3082"/>
                </a:solidFill>
              </a:rPr>
              <a:t>di Andrea </a:t>
            </a:r>
            <a:r>
              <a:rPr lang="it-IT" sz="1300" i="1" dirty="0" err="1">
                <a:solidFill>
                  <a:srgbClr val="0D3082"/>
                </a:solidFill>
              </a:rPr>
              <a:t>Segre</a:t>
            </a:r>
            <a:endParaRPr lang="it-IT" sz="1300" i="1" dirty="0">
              <a:solidFill>
                <a:srgbClr val="0D3082"/>
              </a:solidFill>
            </a:endParaRPr>
          </a:p>
          <a:p>
            <a:pPr defTabSz="914400"/>
            <a:r>
              <a:rPr lang="it-IT" sz="1300" b="1" dirty="0">
                <a:solidFill>
                  <a:srgbClr val="0D3082"/>
                </a:solidFill>
              </a:rPr>
              <a:t>Il sud è niente </a:t>
            </a:r>
            <a:r>
              <a:rPr lang="it-IT" sz="1300" i="1" dirty="0">
                <a:solidFill>
                  <a:srgbClr val="0D3082"/>
                </a:solidFill>
              </a:rPr>
              <a:t>di Fabio Mollo</a:t>
            </a:r>
          </a:p>
          <a:p>
            <a:pPr defTabSz="914400"/>
            <a:r>
              <a:rPr lang="it-IT" sz="1300" b="1" dirty="0">
                <a:solidFill>
                  <a:srgbClr val="0D3082"/>
                </a:solidFill>
              </a:rPr>
              <a:t>Un giorno devi andare </a:t>
            </a:r>
            <a:r>
              <a:rPr lang="it-IT" sz="1300" i="1" dirty="0">
                <a:solidFill>
                  <a:srgbClr val="0D3082"/>
                </a:solidFill>
              </a:rPr>
              <a:t>di Giorgio Diritti</a:t>
            </a:r>
          </a:p>
        </p:txBody>
      </p:sp>
      <p:sp>
        <p:nvSpPr>
          <p:cNvPr id="32" name="Rectangle 16"/>
          <p:cNvSpPr/>
          <p:nvPr/>
        </p:nvSpPr>
        <p:spPr>
          <a:xfrm>
            <a:off x="4540023" y="3471850"/>
            <a:ext cx="4172437" cy="143412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6000" rtlCol="0" anchor="ctr" anchorCtr="0"/>
          <a:lstStyle/>
          <a:p>
            <a:pPr defTabSz="914400"/>
            <a:r>
              <a:rPr lang="it-IT" sz="1300" b="1" dirty="0">
                <a:solidFill>
                  <a:srgbClr val="0D3082"/>
                </a:solidFill>
              </a:rPr>
              <a:t>Sacro GRA </a:t>
            </a:r>
            <a:r>
              <a:rPr lang="it-IT" sz="1300" dirty="0">
                <a:solidFill>
                  <a:srgbClr val="0D3082"/>
                </a:solidFill>
              </a:rPr>
              <a:t>di </a:t>
            </a:r>
            <a:r>
              <a:rPr lang="it-IT" sz="1300" i="1" dirty="0">
                <a:solidFill>
                  <a:srgbClr val="0D3082"/>
                </a:solidFill>
              </a:rPr>
              <a:t>Gianfranco Rosi</a:t>
            </a:r>
          </a:p>
          <a:p>
            <a:pPr defTabSz="914400"/>
            <a:r>
              <a:rPr lang="it-IT" sz="1300" b="1" dirty="0" err="1">
                <a:solidFill>
                  <a:srgbClr val="0D3082"/>
                </a:solidFill>
              </a:rPr>
              <a:t>Still</a:t>
            </a:r>
            <a:r>
              <a:rPr lang="it-IT" sz="1300" b="1" dirty="0">
                <a:solidFill>
                  <a:srgbClr val="0D3082"/>
                </a:solidFill>
              </a:rPr>
              <a:t> Life </a:t>
            </a:r>
            <a:r>
              <a:rPr lang="it-IT" sz="1300" dirty="0">
                <a:solidFill>
                  <a:srgbClr val="0D3082"/>
                </a:solidFill>
              </a:rPr>
              <a:t>di </a:t>
            </a:r>
            <a:r>
              <a:rPr lang="it-IT" sz="1300" i="1" dirty="0">
                <a:solidFill>
                  <a:srgbClr val="0D3082"/>
                </a:solidFill>
              </a:rPr>
              <a:t>Uberto Pasolini </a:t>
            </a:r>
          </a:p>
          <a:p>
            <a:pPr defTabSz="914400"/>
            <a:r>
              <a:rPr lang="it-IT" sz="1300" b="1" dirty="0">
                <a:solidFill>
                  <a:srgbClr val="0D3082"/>
                </a:solidFill>
              </a:rPr>
              <a:t>Via Castellana Bandiera </a:t>
            </a:r>
            <a:r>
              <a:rPr lang="it-IT" sz="1300" dirty="0">
                <a:solidFill>
                  <a:srgbClr val="0D3082"/>
                </a:solidFill>
              </a:rPr>
              <a:t>di </a:t>
            </a:r>
            <a:r>
              <a:rPr lang="it-IT" sz="1300" i="1" dirty="0">
                <a:solidFill>
                  <a:srgbClr val="0D3082"/>
                </a:solidFill>
              </a:rPr>
              <a:t>Emma Dante</a:t>
            </a:r>
          </a:p>
          <a:p>
            <a:pPr defTabSz="914400"/>
            <a:r>
              <a:rPr lang="it-IT" sz="1300" b="1" dirty="0">
                <a:solidFill>
                  <a:srgbClr val="0D3082"/>
                </a:solidFill>
              </a:rPr>
              <a:t>La variabile umana </a:t>
            </a:r>
            <a:r>
              <a:rPr lang="it-IT" sz="1300" dirty="0">
                <a:solidFill>
                  <a:srgbClr val="0D3082"/>
                </a:solidFill>
              </a:rPr>
              <a:t>di </a:t>
            </a:r>
            <a:r>
              <a:rPr lang="it-IT" sz="1300" i="1" dirty="0">
                <a:solidFill>
                  <a:srgbClr val="0D3082"/>
                </a:solidFill>
              </a:rPr>
              <a:t>Bruno Oliviero</a:t>
            </a:r>
          </a:p>
          <a:p>
            <a:pPr defTabSz="914400"/>
            <a:r>
              <a:rPr lang="it-IT" sz="1300" b="1" dirty="0">
                <a:solidFill>
                  <a:srgbClr val="0D3082"/>
                </a:solidFill>
              </a:rPr>
              <a:t>Il volto di un’altra </a:t>
            </a:r>
            <a:r>
              <a:rPr lang="it-IT" sz="1300" dirty="0">
                <a:solidFill>
                  <a:srgbClr val="0D3082"/>
                </a:solidFill>
              </a:rPr>
              <a:t>di </a:t>
            </a:r>
            <a:r>
              <a:rPr lang="it-IT" sz="1300" i="1" dirty="0">
                <a:solidFill>
                  <a:srgbClr val="0D3082"/>
                </a:solidFill>
              </a:rPr>
              <a:t>Pappi </a:t>
            </a:r>
            <a:r>
              <a:rPr lang="it-IT" sz="1300" i="1" dirty="0" err="1">
                <a:solidFill>
                  <a:srgbClr val="0D3082"/>
                </a:solidFill>
              </a:rPr>
              <a:t>Corsicato</a:t>
            </a:r>
            <a:endParaRPr lang="it-IT" sz="1300" i="1" dirty="0">
              <a:solidFill>
                <a:srgbClr val="0D3082"/>
              </a:solidFill>
            </a:endParaRPr>
          </a:p>
          <a:p>
            <a:pPr defTabSz="914400"/>
            <a:r>
              <a:rPr lang="it-IT" sz="1300" b="1" dirty="0">
                <a:solidFill>
                  <a:srgbClr val="0D3082"/>
                </a:solidFill>
              </a:rPr>
              <a:t>Che strano chiamarsi Federico </a:t>
            </a:r>
            <a:r>
              <a:rPr lang="it-IT" sz="1300" dirty="0">
                <a:solidFill>
                  <a:srgbClr val="0D3082"/>
                </a:solidFill>
              </a:rPr>
              <a:t>di </a:t>
            </a:r>
            <a:r>
              <a:rPr lang="it-IT" sz="1300" i="1" dirty="0">
                <a:solidFill>
                  <a:srgbClr val="0D3082"/>
                </a:solidFill>
              </a:rPr>
              <a:t>Ettore Scola</a:t>
            </a:r>
          </a:p>
        </p:txBody>
      </p:sp>
      <p:grpSp>
        <p:nvGrpSpPr>
          <p:cNvPr id="26" name="Gruppo 25"/>
          <p:cNvGrpSpPr/>
          <p:nvPr/>
        </p:nvGrpSpPr>
        <p:grpSpPr>
          <a:xfrm>
            <a:off x="605240" y="1073688"/>
            <a:ext cx="180000" cy="180000"/>
            <a:chOff x="539552" y="1628800"/>
            <a:chExt cx="180000" cy="180000"/>
          </a:xfrm>
        </p:grpSpPr>
        <p:sp>
          <p:nvSpPr>
            <p:cNvPr id="27" name="Triangolo rettangolo 26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28" name="Triangolo rettangolo 27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594292" y="1707674"/>
            <a:ext cx="180000" cy="180000"/>
            <a:chOff x="539552" y="1628800"/>
            <a:chExt cx="180000" cy="180000"/>
          </a:xfrm>
        </p:grpSpPr>
        <p:sp>
          <p:nvSpPr>
            <p:cNvPr id="30" name="Triangolo rettangolo 29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31" name="Triangolo rettangolo 30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594292" y="3508873"/>
            <a:ext cx="180000" cy="180000"/>
            <a:chOff x="539552" y="1628800"/>
            <a:chExt cx="180000" cy="180000"/>
          </a:xfrm>
        </p:grpSpPr>
        <p:sp>
          <p:nvSpPr>
            <p:cNvPr id="34" name="Triangolo rettangolo 33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35" name="Triangolo rettangolo 34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1141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539552" y="588997"/>
            <a:ext cx="8229600" cy="3134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it-IT"/>
            </a:defPPr>
            <a:lvl1pPr algn="ctr" eaLnBrk="0" hangingPunct="0">
              <a:spcBef>
                <a:spcPct val="0"/>
              </a:spcBef>
              <a:buNone/>
              <a:defRPr b="0">
                <a:solidFill>
                  <a:srgbClr val="0D308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it-IT" sz="1800" dirty="0" smtClean="0"/>
              <a:t>PRINCIPALI PREMI VINTI DA RAI CINEMA AI FESTIVAL 2013</a:t>
            </a:r>
            <a:endParaRPr lang="it-IT" sz="1800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 flipH="1">
            <a:off x="1223628" y="1419622"/>
            <a:ext cx="1901804" cy="1297799"/>
          </a:xfrm>
          <a:prstGeom prst="rect">
            <a:avLst/>
          </a:prstGeom>
          <a:solidFill>
            <a:srgbClr val="0D30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endParaRPr lang="it-IT" sz="1400" b="1" dirty="0">
              <a:solidFill>
                <a:srgbClr val="0D3082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 flipH="1">
            <a:off x="3267060" y="1424434"/>
            <a:ext cx="1828800" cy="1291332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endParaRPr lang="it-IT" sz="1400" b="1" dirty="0">
              <a:solidFill>
                <a:srgbClr val="0D3082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 flipH="1">
            <a:off x="355423" y="3159673"/>
            <a:ext cx="1981200" cy="1284285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endParaRPr lang="it-IT" sz="1400" b="1" dirty="0">
              <a:solidFill>
                <a:srgbClr val="0D3082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1583668" y="1581639"/>
            <a:ext cx="17281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it-IT" sz="1400" b="1" cap="all" dirty="0" smtClean="0">
                <a:ln w="12700">
                  <a:noFill/>
                  <a:prstDash val="solid"/>
                </a:ln>
                <a:solidFill>
                  <a:prstClr val="white"/>
                </a:solidFill>
              </a:rPr>
              <a:t>LEONE D’ORO</a:t>
            </a:r>
            <a:endParaRPr lang="it-IT" sz="1400" cap="all" dirty="0" smtClean="0">
              <a:ln w="12700">
                <a:noFill/>
                <a:prstDash val="solid"/>
              </a:ln>
              <a:solidFill>
                <a:prstClr val="white"/>
              </a:solidFill>
            </a:endParaRPr>
          </a:p>
          <a:p>
            <a:pPr defTabSz="914400"/>
            <a:r>
              <a:rPr lang="it-IT" sz="1200" cap="all" dirty="0" smtClean="0">
                <a:ln w="12700">
                  <a:noFill/>
                  <a:prstDash val="solid"/>
                </a:ln>
                <a:solidFill>
                  <a:prstClr val="white"/>
                </a:solidFill>
              </a:rPr>
              <a:t>Mostra </a:t>
            </a:r>
          </a:p>
          <a:p>
            <a:pPr defTabSz="914400"/>
            <a:r>
              <a:rPr lang="it-IT" sz="1200" cap="all" dirty="0" smtClean="0">
                <a:ln w="12700">
                  <a:noFill/>
                  <a:prstDash val="solid"/>
                </a:ln>
                <a:solidFill>
                  <a:prstClr val="white"/>
                </a:solidFill>
              </a:rPr>
              <a:t>del cinema </a:t>
            </a:r>
          </a:p>
          <a:p>
            <a:pPr defTabSz="914400"/>
            <a:r>
              <a:rPr lang="it-IT" sz="1200" cap="all" dirty="0" smtClean="0">
                <a:ln w="12700">
                  <a:noFill/>
                  <a:prstDash val="solid"/>
                </a:ln>
                <a:solidFill>
                  <a:prstClr val="white"/>
                </a:solidFill>
              </a:rPr>
              <a:t>di </a:t>
            </a:r>
            <a:r>
              <a:rPr lang="it-IT" sz="1200" cap="all" dirty="0" err="1" smtClean="0">
                <a:ln w="12700">
                  <a:noFill/>
                  <a:prstDash val="solid"/>
                </a:ln>
                <a:solidFill>
                  <a:prstClr val="white"/>
                </a:solidFill>
              </a:rPr>
              <a:t>venezia</a:t>
            </a:r>
            <a:endParaRPr lang="it-IT" sz="1200" cap="all" dirty="0" smtClean="0">
              <a:ln w="12700">
                <a:noFill/>
                <a:prstDash val="solid"/>
              </a:ln>
              <a:solidFill>
                <a:prstClr val="white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3243444" y="1239602"/>
            <a:ext cx="1447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endParaRPr lang="it-IT" sz="1400" b="1" cap="all" dirty="0" smtClean="0">
              <a:ln w="12700">
                <a:noFill/>
                <a:prstDash val="solid"/>
              </a:ln>
              <a:solidFill>
                <a:srgbClr val="07206C"/>
              </a:solidFill>
            </a:endParaRPr>
          </a:p>
          <a:p>
            <a:pPr algn="r" defTabSz="914400"/>
            <a:r>
              <a:rPr lang="it-IT" sz="1400" b="1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Marco </a:t>
            </a:r>
            <a:r>
              <a:rPr lang="it-IT" sz="1400" b="1" cap="all" dirty="0" err="1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aurelio</a:t>
            </a:r>
            <a:r>
              <a:rPr lang="it-IT" sz="1400" b="1" cap="all" dirty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 </a:t>
            </a:r>
            <a:r>
              <a:rPr lang="it-IT" sz="1400" b="1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d’oro</a:t>
            </a:r>
          </a:p>
          <a:p>
            <a:pPr algn="r" defTabSz="914400"/>
            <a:r>
              <a:rPr lang="it-IT" sz="12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Festival del film di </a:t>
            </a:r>
            <a:r>
              <a:rPr lang="it-IT" sz="1200" cap="all" dirty="0" err="1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romat</a:t>
            </a:r>
            <a:endParaRPr lang="it-IT" sz="1200" cap="all" dirty="0" smtClean="0">
              <a:ln w="12700">
                <a:noFill/>
                <a:prstDash val="solid"/>
              </a:ln>
              <a:solidFill>
                <a:srgbClr val="07206C"/>
              </a:solidFill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323528" y="3216823"/>
            <a:ext cx="1447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endParaRPr lang="it-IT" sz="1400" b="1" cap="all" dirty="0" smtClean="0">
              <a:ln w="12700">
                <a:noFill/>
                <a:prstDash val="solid"/>
              </a:ln>
              <a:solidFill>
                <a:srgbClr val="07206C"/>
              </a:solidFill>
            </a:endParaRPr>
          </a:p>
          <a:p>
            <a:pPr algn="r" defTabSz="914400"/>
            <a:r>
              <a:rPr lang="it-IT" sz="1400" b="1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Premio del pubblico</a:t>
            </a:r>
          </a:p>
          <a:p>
            <a:pPr algn="r" defTabSz="914400"/>
            <a:r>
              <a:rPr lang="it-IT" sz="12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Festival di </a:t>
            </a:r>
            <a:r>
              <a:rPr lang="it-IT" sz="1200" cap="all" dirty="0" err="1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torino</a:t>
            </a:r>
            <a:endParaRPr lang="it-IT" sz="1200" cap="all" dirty="0" smtClean="0">
              <a:ln w="12700">
                <a:noFill/>
                <a:prstDash val="solid"/>
              </a:ln>
              <a:solidFill>
                <a:srgbClr val="07206C"/>
              </a:solidFill>
            </a:endParaRPr>
          </a:p>
        </p:txBody>
      </p:sp>
      <p:sp>
        <p:nvSpPr>
          <p:cNvPr id="64" name="Rectangle 9"/>
          <p:cNvSpPr>
            <a:spLocks noChangeArrowheads="1"/>
          </p:cNvSpPr>
          <p:nvPr/>
        </p:nvSpPr>
        <p:spPr bwMode="auto">
          <a:xfrm flipH="1">
            <a:off x="3275155" y="3165940"/>
            <a:ext cx="1981200" cy="1278018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endParaRPr lang="it-IT" sz="1400" b="1" dirty="0">
              <a:solidFill>
                <a:srgbClr val="0D3082"/>
              </a:solidFill>
            </a:endParaRPr>
          </a:p>
        </p:txBody>
      </p:sp>
      <p:sp>
        <p:nvSpPr>
          <p:cNvPr id="65" name="Rettangolo 64"/>
          <p:cNvSpPr/>
          <p:nvPr/>
        </p:nvSpPr>
        <p:spPr>
          <a:xfrm>
            <a:off x="3259037" y="3273829"/>
            <a:ext cx="1447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endParaRPr lang="it-IT" sz="1400" b="1" cap="all" dirty="0" smtClean="0">
              <a:ln w="12700">
                <a:noFill/>
                <a:prstDash val="solid"/>
              </a:ln>
              <a:solidFill>
                <a:srgbClr val="07206C"/>
              </a:solidFill>
            </a:endParaRPr>
          </a:p>
          <a:p>
            <a:pPr algn="r" defTabSz="914400"/>
            <a:r>
              <a:rPr lang="it-IT" sz="1400" b="1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Coppa volpi</a:t>
            </a:r>
          </a:p>
          <a:p>
            <a:pPr algn="r" defTabSz="914400"/>
            <a:r>
              <a:rPr lang="it-IT" sz="12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Mostra del cinema di </a:t>
            </a:r>
            <a:r>
              <a:rPr lang="it-IT" sz="1200" cap="all" dirty="0" err="1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venezia</a:t>
            </a:r>
            <a:endParaRPr lang="it-IT" sz="1200" cap="all" dirty="0" smtClean="0">
              <a:ln w="12700">
                <a:noFill/>
                <a:prstDash val="solid"/>
              </a:ln>
              <a:solidFill>
                <a:srgbClr val="07206C"/>
              </a:solidFill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935" y="1023578"/>
            <a:ext cx="1239959" cy="169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" descr="http://images.movieplayer.it/2014/01/22/tir-la-locandina-del-film-2971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2228" y="1023578"/>
            <a:ext cx="1199689" cy="168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Immagine 48" descr="Mafia uccide solo d'estate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47789" y="3157193"/>
            <a:ext cx="1191893" cy="1718813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Rectangle 9"/>
          <p:cNvSpPr>
            <a:spLocks noChangeArrowheads="1"/>
          </p:cNvSpPr>
          <p:nvPr/>
        </p:nvSpPr>
        <p:spPr bwMode="auto">
          <a:xfrm flipH="1">
            <a:off x="6170989" y="1419622"/>
            <a:ext cx="2316667" cy="1307121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endParaRPr lang="it-IT" sz="1400" b="1" dirty="0">
              <a:solidFill>
                <a:srgbClr val="0D3082"/>
              </a:solidFill>
            </a:endParaRPr>
          </a:p>
        </p:txBody>
      </p:sp>
      <p:sp>
        <p:nvSpPr>
          <p:cNvPr id="70" name="Rettangolo 69"/>
          <p:cNvSpPr/>
          <p:nvPr/>
        </p:nvSpPr>
        <p:spPr>
          <a:xfrm>
            <a:off x="6125456" y="1455626"/>
            <a:ext cx="1447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it-IT" sz="1400" b="1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ORSO D’argento</a:t>
            </a:r>
          </a:p>
          <a:p>
            <a:pPr algn="r" defTabSz="914400"/>
            <a:r>
              <a:rPr lang="it-IT" sz="12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Festival di </a:t>
            </a:r>
            <a:r>
              <a:rPr lang="it-IT" sz="1200" cap="all" dirty="0" err="1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berlino</a:t>
            </a:r>
            <a:endParaRPr lang="it-IT" sz="1200" cap="all" dirty="0" smtClean="0">
              <a:ln w="12700">
                <a:noFill/>
                <a:prstDash val="solid"/>
              </a:ln>
              <a:solidFill>
                <a:srgbClr val="07206C"/>
              </a:solidFill>
            </a:endParaRPr>
          </a:p>
        </p:txBody>
      </p:sp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65617" y="1016687"/>
            <a:ext cx="1195028" cy="171398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Rectangle 9"/>
          <p:cNvSpPr>
            <a:spLocks noChangeArrowheads="1"/>
          </p:cNvSpPr>
          <p:nvPr/>
        </p:nvSpPr>
        <p:spPr bwMode="auto">
          <a:xfrm flipH="1">
            <a:off x="6171208" y="3147814"/>
            <a:ext cx="2362200" cy="129614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endParaRPr lang="it-IT" sz="1400" b="1" dirty="0">
              <a:solidFill>
                <a:srgbClr val="0D3082"/>
              </a:solidFill>
            </a:endParaRPr>
          </a:p>
        </p:txBody>
      </p:sp>
      <p:sp>
        <p:nvSpPr>
          <p:cNvPr id="79" name="Rettangolo 78"/>
          <p:cNvSpPr/>
          <p:nvPr/>
        </p:nvSpPr>
        <p:spPr>
          <a:xfrm>
            <a:off x="6092019" y="3251577"/>
            <a:ext cx="144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it-IT" sz="1300" b="1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Miglior regia sez. Orizzonti</a:t>
            </a:r>
          </a:p>
          <a:p>
            <a:pPr algn="r" defTabSz="914400"/>
            <a:r>
              <a:rPr lang="it-IT" sz="11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Mostra del cinema di </a:t>
            </a:r>
            <a:r>
              <a:rPr lang="it-IT" sz="1100" cap="all" dirty="0" err="1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VEnezia</a:t>
            </a:r>
            <a:endParaRPr lang="it-IT" sz="1100" cap="all" dirty="0" smtClean="0">
              <a:ln w="12700">
                <a:noFill/>
                <a:prstDash val="solid"/>
              </a:ln>
              <a:solidFill>
                <a:srgbClr val="07206C"/>
              </a:solidFill>
            </a:endParaRPr>
          </a:p>
        </p:txBody>
      </p:sp>
      <p:pic>
        <p:nvPicPr>
          <p:cNvPr id="86" name="Picture 2" descr="http://pad.mymovies.it/filmclub/2013/08/035/locandin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62845" y="3147814"/>
            <a:ext cx="1185619" cy="17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Picture 7" descr="http://pad.mymovies.it/filmclub/2012/03/114/locandin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7" y="3167672"/>
            <a:ext cx="1185619" cy="16921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ruppo 41"/>
          <p:cNvGrpSpPr/>
          <p:nvPr/>
        </p:nvGrpSpPr>
        <p:grpSpPr>
          <a:xfrm>
            <a:off x="356372" y="3147814"/>
            <a:ext cx="180000" cy="180000"/>
            <a:chOff x="539552" y="1628800"/>
            <a:chExt cx="180000" cy="180000"/>
          </a:xfrm>
        </p:grpSpPr>
        <p:sp>
          <p:nvSpPr>
            <p:cNvPr id="43" name="Triangolo rettangolo 42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44" name="Triangolo rettangolo 43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Gruppo 45"/>
          <p:cNvGrpSpPr/>
          <p:nvPr/>
        </p:nvGrpSpPr>
        <p:grpSpPr>
          <a:xfrm>
            <a:off x="3275856" y="3158578"/>
            <a:ext cx="180000" cy="180000"/>
            <a:chOff x="539552" y="1628800"/>
            <a:chExt cx="180000" cy="180000"/>
          </a:xfrm>
        </p:grpSpPr>
        <p:sp>
          <p:nvSpPr>
            <p:cNvPr id="47" name="Triangolo rettangolo 46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48" name="Triangolo rettangolo 47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uppo 52"/>
          <p:cNvGrpSpPr/>
          <p:nvPr/>
        </p:nvGrpSpPr>
        <p:grpSpPr>
          <a:xfrm>
            <a:off x="6168601" y="3147814"/>
            <a:ext cx="180000" cy="180000"/>
            <a:chOff x="539552" y="1628800"/>
            <a:chExt cx="180000" cy="180000"/>
          </a:xfrm>
        </p:grpSpPr>
        <p:sp>
          <p:nvSpPr>
            <p:cNvPr id="54" name="Triangolo rettangolo 53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55" name="Triangolo rettangolo 54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uppo 58"/>
          <p:cNvGrpSpPr/>
          <p:nvPr/>
        </p:nvGrpSpPr>
        <p:grpSpPr>
          <a:xfrm>
            <a:off x="6168601" y="1419622"/>
            <a:ext cx="180000" cy="180000"/>
            <a:chOff x="539552" y="1628800"/>
            <a:chExt cx="180000" cy="180000"/>
          </a:xfrm>
        </p:grpSpPr>
        <p:sp>
          <p:nvSpPr>
            <p:cNvPr id="60" name="Triangolo rettangolo 59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61" name="Triangolo rettangolo 60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62" name="Gruppo 61"/>
          <p:cNvGrpSpPr/>
          <p:nvPr/>
        </p:nvGrpSpPr>
        <p:grpSpPr>
          <a:xfrm>
            <a:off x="3266757" y="1419622"/>
            <a:ext cx="180000" cy="180000"/>
            <a:chOff x="539552" y="1628800"/>
            <a:chExt cx="180000" cy="180000"/>
          </a:xfrm>
        </p:grpSpPr>
        <p:sp>
          <p:nvSpPr>
            <p:cNvPr id="63" name="Triangolo rettangolo 62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71" name="Triangolo rettangolo 70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0333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Logo_01_Distributio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7644" y="1311610"/>
            <a:ext cx="1113873" cy="1188132"/>
          </a:xfrm>
          <a:prstGeom prst="rect">
            <a:avLst/>
          </a:prstGeom>
        </p:spPr>
      </p:pic>
      <p:sp>
        <p:nvSpPr>
          <p:cNvPr id="15" name="Titolo 1"/>
          <p:cNvSpPr txBox="1">
            <a:spLocks/>
          </p:cNvSpPr>
          <p:nvPr/>
        </p:nvSpPr>
        <p:spPr>
          <a:xfrm>
            <a:off x="539552" y="600849"/>
            <a:ext cx="8229600" cy="4847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it-IT"/>
            </a:defPPr>
            <a:lvl1pPr algn="ctr" eaLnBrk="0" hangingPunct="0">
              <a:spcBef>
                <a:spcPct val="0"/>
              </a:spcBef>
              <a:buNone/>
              <a:defRPr b="0">
                <a:solidFill>
                  <a:srgbClr val="0D308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it-IT" sz="1800" dirty="0"/>
              <a:t>HOME VIDEO </a:t>
            </a:r>
            <a:r>
              <a:rPr lang="it-IT" sz="1800" dirty="0" smtClean="0"/>
              <a:t>- </a:t>
            </a:r>
            <a:r>
              <a:rPr lang="it-IT" sz="1800" dirty="0"/>
              <a:t>QUOTA DI MERCATO 2013</a:t>
            </a:r>
          </a:p>
        </p:txBody>
      </p:sp>
      <p:sp>
        <p:nvSpPr>
          <p:cNvPr id="6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68313" y="3313778"/>
            <a:ext cx="2915555" cy="1655381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287301" lvl="1" indent="-285750" defTabSz="874935">
              <a:spcBef>
                <a:spcPts val="600"/>
              </a:spcBef>
              <a:buClr>
                <a:srgbClr val="1F497D"/>
              </a:buClr>
              <a:buSzPct val="110000"/>
              <a:buFontTx/>
              <a:buBlip>
                <a:blip r:embed="rId6"/>
              </a:buBlip>
            </a:pPr>
            <a:r>
              <a:rPr lang="it-IT" sz="1200" dirty="0">
                <a:solidFill>
                  <a:srgbClr val="0D3082"/>
                </a:solidFill>
              </a:rPr>
              <a:t>Leader di mercato </a:t>
            </a:r>
            <a:r>
              <a:rPr lang="it-IT" sz="1200" dirty="0" smtClean="0">
                <a:solidFill>
                  <a:srgbClr val="0D3082"/>
                </a:solidFill>
              </a:rPr>
              <a:t/>
            </a:r>
            <a:br>
              <a:rPr lang="it-IT" sz="1200" dirty="0" smtClean="0">
                <a:solidFill>
                  <a:srgbClr val="0D3082"/>
                </a:solidFill>
              </a:rPr>
            </a:br>
            <a:r>
              <a:rPr lang="it-IT" sz="1200" dirty="0" smtClean="0">
                <a:solidFill>
                  <a:srgbClr val="0D3082"/>
                </a:solidFill>
              </a:rPr>
              <a:t>sul </a:t>
            </a:r>
            <a:r>
              <a:rPr lang="it-IT" sz="1200" dirty="0">
                <a:solidFill>
                  <a:srgbClr val="0D3082"/>
                </a:solidFill>
              </a:rPr>
              <a:t>segmento </a:t>
            </a:r>
            <a:r>
              <a:rPr lang="it-IT" sz="1200" dirty="0" err="1">
                <a:solidFill>
                  <a:srgbClr val="0D3082"/>
                </a:solidFill>
              </a:rPr>
              <a:t>Rental</a:t>
            </a:r>
            <a:endParaRPr lang="it-IT" sz="1200" dirty="0">
              <a:solidFill>
                <a:srgbClr val="0D3082"/>
              </a:solidFill>
            </a:endParaRPr>
          </a:p>
          <a:p>
            <a:pPr marL="287301" lvl="1" indent="-285750" defTabSz="874935">
              <a:spcBef>
                <a:spcPts val="600"/>
              </a:spcBef>
              <a:buClr>
                <a:srgbClr val="1F497D"/>
              </a:buClr>
              <a:buSzPct val="110000"/>
              <a:buFontTx/>
              <a:buBlip>
                <a:blip r:embed="rId6"/>
              </a:buBlip>
            </a:pPr>
            <a:r>
              <a:rPr lang="it-IT" sz="1200" dirty="0" smtClean="0">
                <a:solidFill>
                  <a:srgbClr val="0D3082"/>
                </a:solidFill>
              </a:rPr>
              <a:t>Quota </a:t>
            </a:r>
            <a:r>
              <a:rPr lang="it-IT" sz="1200" dirty="0">
                <a:solidFill>
                  <a:srgbClr val="0D3082"/>
                </a:solidFill>
              </a:rPr>
              <a:t>di </a:t>
            </a:r>
            <a:r>
              <a:rPr lang="it-IT" sz="1200" dirty="0" smtClean="0">
                <a:solidFill>
                  <a:srgbClr val="0D3082"/>
                </a:solidFill>
              </a:rPr>
              <a:t>mercato</a:t>
            </a:r>
            <a:r>
              <a:rPr lang="it-IT" sz="1200" dirty="0">
                <a:solidFill>
                  <a:srgbClr val="0D3082"/>
                </a:solidFill>
              </a:rPr>
              <a:t> </a:t>
            </a:r>
            <a:r>
              <a:rPr lang="it-IT" sz="1200" dirty="0" smtClean="0">
                <a:solidFill>
                  <a:srgbClr val="0D3082"/>
                </a:solidFill>
              </a:rPr>
              <a:t>Sell </a:t>
            </a:r>
            <a:r>
              <a:rPr lang="it-IT" sz="1200" dirty="0">
                <a:solidFill>
                  <a:srgbClr val="0D3082"/>
                </a:solidFill>
              </a:rPr>
              <a:t>pari al 4,8%</a:t>
            </a:r>
          </a:p>
          <a:p>
            <a:pPr marL="287301" lvl="1" indent="-285750" defTabSz="874935">
              <a:spcBef>
                <a:spcPts val="600"/>
              </a:spcBef>
              <a:buClr>
                <a:srgbClr val="1F497D"/>
              </a:buClr>
              <a:buSzPct val="110000"/>
              <a:buFontTx/>
              <a:buBlip>
                <a:blip r:embed="rId6"/>
              </a:buBlip>
            </a:pPr>
            <a:r>
              <a:rPr lang="it-IT" sz="1200" dirty="0" smtClean="0">
                <a:solidFill>
                  <a:srgbClr val="0D3082"/>
                </a:solidFill>
              </a:rPr>
              <a:t>443 </a:t>
            </a:r>
            <a:r>
              <a:rPr lang="it-IT" sz="1200" dirty="0">
                <a:solidFill>
                  <a:srgbClr val="0D3082"/>
                </a:solidFill>
              </a:rPr>
              <a:t>titoli editati nel 2013 per </a:t>
            </a:r>
            <a:br>
              <a:rPr lang="it-IT" sz="1200" dirty="0">
                <a:solidFill>
                  <a:srgbClr val="0D3082"/>
                </a:solidFill>
              </a:rPr>
            </a:br>
            <a:r>
              <a:rPr lang="it-IT" sz="1200" dirty="0" smtClean="0">
                <a:solidFill>
                  <a:srgbClr val="0D3082"/>
                </a:solidFill>
              </a:rPr>
              <a:t>un </a:t>
            </a:r>
            <a:r>
              <a:rPr lang="it-IT" sz="1200" dirty="0">
                <a:solidFill>
                  <a:srgbClr val="0D3082"/>
                </a:solidFill>
              </a:rPr>
              <a:t>catalogo di oltre 1.700 titoli</a:t>
            </a:r>
          </a:p>
          <a:p>
            <a:pPr marL="287301" lvl="1" indent="-285750" defTabSz="874935">
              <a:spcBef>
                <a:spcPts val="600"/>
              </a:spcBef>
              <a:buClr>
                <a:srgbClr val="1F497D"/>
              </a:buClr>
              <a:buSzPct val="110000"/>
              <a:buFontTx/>
              <a:buBlip>
                <a:blip r:embed="rId6"/>
              </a:buBlip>
            </a:pPr>
            <a:r>
              <a:rPr lang="it-IT" sz="1200" dirty="0" smtClean="0">
                <a:solidFill>
                  <a:srgbClr val="0D3082"/>
                </a:solidFill>
              </a:rPr>
              <a:t>1.350.000 </a:t>
            </a:r>
            <a:r>
              <a:rPr lang="it-IT" sz="1200" dirty="0">
                <a:solidFill>
                  <a:srgbClr val="0D3082"/>
                </a:solidFill>
              </a:rPr>
              <a:t>pezzi venduti nel 2013</a:t>
            </a:r>
          </a:p>
          <a:p>
            <a:pPr marL="1551" lvl="1" defTabSz="874935">
              <a:spcBef>
                <a:spcPct val="15000"/>
              </a:spcBef>
              <a:buClr>
                <a:srgbClr val="1F497D"/>
              </a:buClr>
              <a:buSzPct val="110000"/>
            </a:pPr>
            <a:endParaRPr lang="it-IT" sz="1400" dirty="0">
              <a:solidFill>
                <a:srgbClr val="0D3082"/>
              </a:solidFill>
            </a:endParaRPr>
          </a:p>
        </p:txBody>
      </p:sp>
      <p:sp>
        <p:nvSpPr>
          <p:cNvPr id="8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68313" y="2409732"/>
            <a:ext cx="2915555" cy="849963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defTabSz="874935">
              <a:spcBef>
                <a:spcPct val="15000"/>
              </a:spcBef>
              <a:buClr>
                <a:srgbClr val="1F497D"/>
              </a:buClr>
              <a:buSzPct val="110000"/>
            </a:pPr>
            <a:r>
              <a:rPr lang="it-IT" sz="2800" b="1" spc="-300" dirty="0" smtClean="0">
                <a:solidFill>
                  <a:srgbClr val="0D3082"/>
                </a:solidFill>
              </a:rPr>
              <a:t>4,8%</a:t>
            </a:r>
            <a:endParaRPr lang="it-IT" sz="2800" spc="-300" dirty="0">
              <a:solidFill>
                <a:srgbClr val="0D3082"/>
              </a:solidFill>
            </a:endParaRPr>
          </a:p>
          <a:p>
            <a:pPr marL="1551" lvl="1" defTabSz="874935">
              <a:lnSpc>
                <a:spcPct val="80000"/>
              </a:lnSpc>
              <a:spcBef>
                <a:spcPct val="15000"/>
              </a:spcBef>
              <a:buClr>
                <a:srgbClr val="1F497D"/>
              </a:buClr>
              <a:buSzPct val="110000"/>
            </a:pPr>
            <a:r>
              <a:rPr lang="it-IT" sz="1400" dirty="0" smtClean="0">
                <a:solidFill>
                  <a:srgbClr val="0D3082"/>
                </a:solidFill>
              </a:rPr>
              <a:t>Della quota di mercato</a:t>
            </a:r>
            <a:endParaRPr lang="it-IT" sz="1400" dirty="0">
              <a:solidFill>
                <a:srgbClr val="0D3082"/>
              </a:solidFill>
            </a:endParaRPr>
          </a:p>
        </p:txBody>
      </p:sp>
      <p:graphicFrame>
        <p:nvGraphicFramePr>
          <p:cNvPr id="9" name="Grafico 8"/>
          <p:cNvGraphicFramePr/>
          <p:nvPr>
            <p:extLst/>
          </p:nvPr>
        </p:nvGraphicFramePr>
        <p:xfrm>
          <a:off x="3239852" y="1023578"/>
          <a:ext cx="7236804" cy="4251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" name="Immagine 9" descr="Logo_01_Distribution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0132" y="1059582"/>
            <a:ext cx="521914" cy="556708"/>
          </a:xfrm>
          <a:prstGeom prst="rect">
            <a:avLst/>
          </a:prstGeom>
        </p:spPr>
      </p:pic>
      <p:sp>
        <p:nvSpPr>
          <p:cNvPr id="13" name="Rectangle 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468312" y="1095586"/>
            <a:ext cx="2915556" cy="250600"/>
          </a:xfrm>
          <a:prstGeom prst="rect">
            <a:avLst/>
          </a:prstGeom>
          <a:solidFill>
            <a:srgbClr val="77933C"/>
          </a:solidFill>
          <a:ln>
            <a:noFill/>
          </a:ln>
          <a:effectLst/>
          <a:extLst/>
        </p:spPr>
        <p:txBody>
          <a:bodyPr wrap="square" lIns="72000" tIns="72000" rIns="72000" bIns="72000" anchor="ctr" anchorCtr="0">
            <a:noAutofit/>
          </a:bodyPr>
          <a:lstStyle/>
          <a:p>
            <a:pPr algn="ctr" defTabSz="914400"/>
            <a:r>
              <a:rPr lang="it-IT" sz="1600" b="1" dirty="0" smtClean="0">
                <a:solidFill>
                  <a:prstClr val="white"/>
                </a:solidFill>
              </a:rPr>
              <a:t>2013</a:t>
            </a:r>
            <a:endParaRPr lang="it-IT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620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asellaDiTesto 6"/>
          <p:cNvSpPr txBox="1">
            <a:spLocks noChangeArrowheads="1"/>
          </p:cNvSpPr>
          <p:nvPr/>
        </p:nvSpPr>
        <p:spPr bwMode="auto">
          <a:xfrm>
            <a:off x="1710928" y="690250"/>
            <a:ext cx="5832872" cy="3693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it-IT"/>
            </a:defPPr>
            <a:lvl1pPr algn="ctr" eaLnBrk="0" hangingPunct="0">
              <a:spcBef>
                <a:spcPct val="0"/>
              </a:spcBef>
              <a:buNone/>
              <a:defRPr b="0">
                <a:solidFill>
                  <a:srgbClr val="0D308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it-IT" sz="1800" dirty="0" smtClean="0"/>
              <a:t>FILM TRASMESSI NEL 2013: CANALI GENERALISTI</a:t>
            </a:r>
            <a:endParaRPr lang="it-IT" sz="1800" dirty="0"/>
          </a:p>
        </p:txBody>
      </p:sp>
      <p:sp>
        <p:nvSpPr>
          <p:cNvPr id="5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27782" y="1657078"/>
            <a:ext cx="7416626" cy="350031"/>
          </a:xfrm>
          <a:prstGeom prst="rect">
            <a:avLst/>
          </a:prstGeom>
          <a:solidFill>
            <a:srgbClr val="0D3082"/>
          </a:solidFill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defTabSz="874935">
              <a:lnSpc>
                <a:spcPct val="80000"/>
              </a:lnSpc>
              <a:spcBef>
                <a:spcPct val="15000"/>
              </a:spcBef>
              <a:buClr>
                <a:srgbClr val="1F497D"/>
              </a:buClr>
              <a:buSzPct val="110000"/>
            </a:pPr>
            <a:r>
              <a:rPr lang="it-IT" sz="1400" b="1" i="1" dirty="0" smtClean="0">
                <a:solidFill>
                  <a:prstClr val="white"/>
                </a:solidFill>
              </a:rPr>
              <a:t>Totale Film Intera Giornata</a:t>
            </a:r>
            <a:endParaRPr lang="it-IT" sz="1400" b="1" i="1" dirty="0">
              <a:solidFill>
                <a:prstClr val="white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27782" y="2089126"/>
            <a:ext cx="7416626" cy="350031"/>
          </a:xfrm>
          <a:prstGeom prst="rect">
            <a:avLst/>
          </a:prstGeom>
          <a:solidFill>
            <a:srgbClr val="77933C">
              <a:alpha val="60000"/>
            </a:srgbClr>
          </a:solidFill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defTabSz="874935">
              <a:lnSpc>
                <a:spcPct val="80000"/>
              </a:lnSpc>
              <a:spcBef>
                <a:spcPct val="15000"/>
              </a:spcBef>
              <a:buClr>
                <a:srgbClr val="1F497D"/>
              </a:buClr>
              <a:buSzPct val="110000"/>
            </a:pPr>
            <a:r>
              <a:rPr lang="it-IT" sz="1400" b="1" dirty="0" smtClean="0">
                <a:solidFill>
                  <a:srgbClr val="0D3082"/>
                </a:solidFill>
              </a:rPr>
              <a:t>Di cui 1</a:t>
            </a:r>
            <a:r>
              <a:rPr lang="it-IT" sz="1400" b="1" baseline="44000" dirty="0" smtClean="0">
                <a:solidFill>
                  <a:srgbClr val="0D3082"/>
                </a:solidFill>
              </a:rPr>
              <a:t>a  </a:t>
            </a:r>
            <a:r>
              <a:rPr lang="it-IT" sz="1400" b="1" dirty="0" smtClean="0">
                <a:solidFill>
                  <a:srgbClr val="0D3082"/>
                </a:solidFill>
              </a:rPr>
              <a:t>Serata</a:t>
            </a:r>
            <a:endParaRPr lang="it-IT" sz="1400" b="1" baseline="44000" dirty="0" smtClean="0">
              <a:solidFill>
                <a:srgbClr val="0D3082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827782" y="3603626"/>
            <a:ext cx="7416626" cy="350031"/>
          </a:xfrm>
          <a:prstGeom prst="rect">
            <a:avLst/>
          </a:prstGeom>
          <a:solidFill>
            <a:srgbClr val="77933C">
              <a:alpha val="40000"/>
            </a:srgbClr>
          </a:solidFill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defTabSz="874935">
              <a:lnSpc>
                <a:spcPct val="80000"/>
              </a:lnSpc>
              <a:spcBef>
                <a:spcPct val="15000"/>
              </a:spcBef>
              <a:buClr>
                <a:srgbClr val="1F497D"/>
              </a:buClr>
              <a:buSzPct val="110000"/>
            </a:pPr>
            <a:r>
              <a:rPr lang="it-IT" sz="1400" b="1" i="1" dirty="0" smtClean="0">
                <a:solidFill>
                  <a:srgbClr val="0D3082"/>
                </a:solidFill>
              </a:rPr>
              <a:t>Di cui italiani</a:t>
            </a:r>
            <a:endParaRPr lang="it-IT" sz="1400" b="1" i="1" dirty="0">
              <a:solidFill>
                <a:srgbClr val="0D3082"/>
              </a:solidFill>
            </a:endParaRPr>
          </a:p>
        </p:txBody>
      </p:sp>
      <p:sp>
        <p:nvSpPr>
          <p:cNvPr id="8" name="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827782" y="4017005"/>
            <a:ext cx="7416626" cy="350031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defTabSz="874935">
              <a:lnSpc>
                <a:spcPct val="80000"/>
              </a:lnSpc>
              <a:spcBef>
                <a:spcPct val="15000"/>
              </a:spcBef>
              <a:buClr>
                <a:srgbClr val="1F497D"/>
              </a:buClr>
              <a:buSzPct val="110000"/>
            </a:pPr>
            <a:r>
              <a:rPr lang="it-IT" sz="1400" b="1" i="1" dirty="0" smtClean="0">
                <a:solidFill>
                  <a:srgbClr val="0D3082"/>
                </a:solidFill>
              </a:rPr>
              <a:t>Di cui finanziati da Rai Cinema</a:t>
            </a:r>
            <a:endParaRPr lang="it-IT" sz="1400" b="1" i="1" dirty="0">
              <a:solidFill>
                <a:srgbClr val="0D3082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652554" y="1655659"/>
            <a:ext cx="8887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1600" b="1" dirty="0" smtClean="0">
                <a:solidFill>
                  <a:prstClr val="white"/>
                </a:solidFill>
              </a:rPr>
              <a:t>198</a:t>
            </a:r>
            <a:endParaRPr lang="it-IT" sz="1600" b="1" dirty="0">
              <a:solidFill>
                <a:prstClr val="white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540767" y="1655659"/>
            <a:ext cx="8887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1600" b="1" dirty="0" smtClean="0">
                <a:solidFill>
                  <a:prstClr val="white"/>
                </a:solidFill>
              </a:rPr>
              <a:t>290</a:t>
            </a:r>
            <a:endParaRPr lang="it-IT" sz="1600" b="1" dirty="0">
              <a:solidFill>
                <a:prstClr val="white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447501" y="1655659"/>
            <a:ext cx="8887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1600" b="1" dirty="0" smtClean="0">
                <a:solidFill>
                  <a:prstClr val="white"/>
                </a:solidFill>
              </a:rPr>
              <a:t>859</a:t>
            </a:r>
            <a:endParaRPr lang="it-IT" sz="1600" b="1" dirty="0">
              <a:solidFill>
                <a:prstClr val="white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346443" y="1655659"/>
            <a:ext cx="8887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1600" b="1" dirty="0" smtClean="0">
                <a:solidFill>
                  <a:prstClr val="white"/>
                </a:solidFill>
              </a:rPr>
              <a:t>1.347</a:t>
            </a:r>
            <a:endParaRPr lang="it-IT" sz="1600" b="1" dirty="0">
              <a:solidFill>
                <a:prstClr val="white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652554" y="2089126"/>
            <a:ext cx="8887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1600" b="1" dirty="0" smtClean="0">
                <a:solidFill>
                  <a:prstClr val="white"/>
                </a:solidFill>
              </a:rPr>
              <a:t>35</a:t>
            </a:r>
            <a:endParaRPr lang="it-IT" sz="1600" b="1" dirty="0">
              <a:solidFill>
                <a:prstClr val="white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540767" y="2089126"/>
            <a:ext cx="8887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1600" b="1" dirty="0" smtClean="0">
                <a:solidFill>
                  <a:prstClr val="white"/>
                </a:solidFill>
              </a:rPr>
              <a:t>27</a:t>
            </a:r>
            <a:endParaRPr lang="it-IT" sz="1600" b="1" dirty="0">
              <a:solidFill>
                <a:prstClr val="white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447501" y="2089126"/>
            <a:ext cx="8887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1600" b="1" dirty="0" smtClean="0">
                <a:solidFill>
                  <a:prstClr val="white"/>
                </a:solidFill>
              </a:rPr>
              <a:t>121</a:t>
            </a:r>
            <a:endParaRPr lang="it-IT" sz="1600" b="1" dirty="0">
              <a:solidFill>
                <a:prstClr val="white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346443" y="2089126"/>
            <a:ext cx="8887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1600" b="1" dirty="0" smtClean="0">
                <a:solidFill>
                  <a:prstClr val="white"/>
                </a:solidFill>
              </a:rPr>
              <a:t>183</a:t>
            </a:r>
            <a:endParaRPr lang="it-IT" sz="1600" b="1" dirty="0">
              <a:solidFill>
                <a:prstClr val="white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652554" y="3603626"/>
            <a:ext cx="8887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1600" b="1" dirty="0" smtClean="0">
                <a:solidFill>
                  <a:srgbClr val="0D3082"/>
                </a:solidFill>
              </a:rPr>
              <a:t>95</a:t>
            </a:r>
            <a:endParaRPr lang="it-IT" sz="1600" b="1" dirty="0">
              <a:solidFill>
                <a:srgbClr val="0D3082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540767" y="3603626"/>
            <a:ext cx="8887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1600" b="1" dirty="0" smtClean="0">
                <a:solidFill>
                  <a:srgbClr val="0D3082"/>
                </a:solidFill>
              </a:rPr>
              <a:t>52</a:t>
            </a:r>
            <a:endParaRPr lang="it-IT" sz="1600" b="1" dirty="0">
              <a:solidFill>
                <a:srgbClr val="0D3082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447501" y="3603626"/>
            <a:ext cx="8887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1600" b="1" dirty="0" smtClean="0">
                <a:solidFill>
                  <a:srgbClr val="0D3082"/>
                </a:solidFill>
              </a:rPr>
              <a:t>362</a:t>
            </a:r>
            <a:endParaRPr lang="it-IT" sz="1600" b="1" dirty="0">
              <a:solidFill>
                <a:srgbClr val="0D3082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346443" y="3603626"/>
            <a:ext cx="8887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1600" b="1" dirty="0" smtClean="0">
                <a:solidFill>
                  <a:srgbClr val="0D3082"/>
                </a:solidFill>
              </a:rPr>
              <a:t>509</a:t>
            </a:r>
            <a:endParaRPr lang="it-IT" sz="1600" b="1" dirty="0">
              <a:solidFill>
                <a:srgbClr val="0D3082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652554" y="4017005"/>
            <a:ext cx="8887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1600" b="1" dirty="0" smtClean="0">
                <a:solidFill>
                  <a:srgbClr val="0D3082"/>
                </a:solidFill>
              </a:rPr>
              <a:t>31</a:t>
            </a:r>
            <a:endParaRPr lang="it-IT" sz="1600" b="1" dirty="0">
              <a:solidFill>
                <a:srgbClr val="0D3082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540767" y="4017005"/>
            <a:ext cx="8887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1600" b="1" dirty="0" smtClean="0">
                <a:solidFill>
                  <a:srgbClr val="0D3082"/>
                </a:solidFill>
              </a:rPr>
              <a:t>13</a:t>
            </a:r>
            <a:endParaRPr lang="it-IT" sz="1600" b="1" dirty="0">
              <a:solidFill>
                <a:srgbClr val="0D3082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6447501" y="4017005"/>
            <a:ext cx="8887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1600" b="1" dirty="0" smtClean="0">
                <a:solidFill>
                  <a:srgbClr val="0D3082"/>
                </a:solidFill>
              </a:rPr>
              <a:t>31</a:t>
            </a:r>
            <a:endParaRPr lang="it-IT" sz="1600" b="1" dirty="0">
              <a:solidFill>
                <a:srgbClr val="0D3082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7346443" y="4017005"/>
            <a:ext cx="8887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1600" b="1" dirty="0" smtClean="0">
                <a:solidFill>
                  <a:srgbClr val="0D3082"/>
                </a:solidFill>
              </a:rPr>
              <a:t>75</a:t>
            </a:r>
            <a:endParaRPr lang="it-IT" sz="1600" b="1" dirty="0">
              <a:solidFill>
                <a:srgbClr val="0D3082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6242" y="1297818"/>
            <a:ext cx="581408" cy="30008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8828" y="1294067"/>
            <a:ext cx="592662" cy="307584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8208" y="1286995"/>
            <a:ext cx="627371" cy="321729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6242" y="3182401"/>
            <a:ext cx="581408" cy="300082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8828" y="3178650"/>
            <a:ext cx="592662" cy="307584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8208" y="3171578"/>
            <a:ext cx="627371" cy="321729"/>
          </a:xfrm>
          <a:prstGeom prst="rect">
            <a:avLst/>
          </a:prstGeom>
        </p:spPr>
      </p:pic>
      <p:sp>
        <p:nvSpPr>
          <p:cNvPr id="32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863588" y="3147814"/>
            <a:ext cx="2348083" cy="3500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defTabSz="874935">
              <a:lnSpc>
                <a:spcPct val="80000"/>
              </a:lnSpc>
              <a:spcBef>
                <a:spcPct val="15000"/>
              </a:spcBef>
              <a:buClr>
                <a:srgbClr val="1F497D"/>
              </a:buClr>
              <a:buSzPct val="110000"/>
            </a:pPr>
            <a:r>
              <a:rPr lang="it-IT" sz="1400" b="1" i="1" dirty="0" smtClean="0">
                <a:solidFill>
                  <a:srgbClr val="0D3082"/>
                </a:solidFill>
              </a:rPr>
              <a:t>Focus Film Italiani</a:t>
            </a:r>
            <a:endParaRPr lang="it-IT" sz="1400" b="1" i="1" baseline="44000" dirty="0" smtClean="0">
              <a:solidFill>
                <a:srgbClr val="0D3082"/>
              </a:solidFill>
            </a:endParaRPr>
          </a:p>
        </p:txBody>
      </p:sp>
      <p:cxnSp>
        <p:nvCxnSpPr>
          <p:cNvPr id="37" name="Connettore 1 36"/>
          <p:cNvCxnSpPr/>
          <p:nvPr/>
        </p:nvCxnSpPr>
        <p:spPr>
          <a:xfrm>
            <a:off x="7380312" y="1635646"/>
            <a:ext cx="72008" cy="273630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6"/>
          <p:cNvSpPr txBox="1">
            <a:spLocks noChangeArrowheads="1"/>
          </p:cNvSpPr>
          <p:nvPr/>
        </p:nvSpPr>
        <p:spPr bwMode="auto">
          <a:xfrm>
            <a:off x="7380312" y="1239602"/>
            <a:ext cx="828092" cy="3693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it-IT"/>
            </a:defPPr>
            <a:lvl1pPr algn="ctr" eaLnBrk="0" hangingPunct="0">
              <a:spcBef>
                <a:spcPct val="0"/>
              </a:spcBef>
              <a:buNone/>
              <a:defRPr b="0">
                <a:solidFill>
                  <a:srgbClr val="0D308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it-IT" sz="1800" dirty="0" smtClean="0"/>
              <a:t>Totale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xmlns="" val="350359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6"/>
          <p:cNvSpPr/>
          <p:nvPr/>
        </p:nvSpPr>
        <p:spPr>
          <a:xfrm>
            <a:off x="683568" y="4299942"/>
            <a:ext cx="7980941" cy="376578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ctr" anchorCtr="0"/>
          <a:lstStyle/>
          <a:p>
            <a:pPr defTabSz="892883">
              <a:spcBef>
                <a:spcPts val="600"/>
              </a:spcBef>
              <a:buClr>
                <a:srgbClr val="1F497D"/>
              </a:buClr>
            </a:pPr>
            <a:endParaRPr lang="it-IT" sz="1300" dirty="0">
              <a:solidFill>
                <a:srgbClr val="0D3082"/>
              </a:solidFill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4011910"/>
            <a:ext cx="962090" cy="903743"/>
          </a:xfrm>
          <a:prstGeom prst="rect">
            <a:avLst/>
          </a:prstGeom>
        </p:spPr>
      </p:pic>
      <p:sp>
        <p:nvSpPr>
          <p:cNvPr id="20" name="Rectangle 26"/>
          <p:cNvSpPr/>
          <p:nvPr/>
        </p:nvSpPr>
        <p:spPr>
          <a:xfrm>
            <a:off x="2195736" y="2355727"/>
            <a:ext cx="4752528" cy="1224136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ctr" anchorCtr="0"/>
          <a:lstStyle/>
          <a:p>
            <a:pPr defTabSz="892883">
              <a:spcBef>
                <a:spcPts val="600"/>
              </a:spcBef>
              <a:buClr>
                <a:srgbClr val="1F497D"/>
              </a:buClr>
            </a:pPr>
            <a:endParaRPr lang="it-IT" sz="1300" dirty="0">
              <a:solidFill>
                <a:srgbClr val="0D3082"/>
              </a:solidFill>
            </a:endParaRPr>
          </a:p>
        </p:txBody>
      </p:sp>
      <p:sp>
        <p:nvSpPr>
          <p:cNvPr id="21" name="Rectangle 26"/>
          <p:cNvSpPr/>
          <p:nvPr/>
        </p:nvSpPr>
        <p:spPr>
          <a:xfrm>
            <a:off x="4608004" y="2442093"/>
            <a:ext cx="2304256" cy="102713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ctr" anchorCtr="0"/>
          <a:lstStyle/>
          <a:p>
            <a:pPr defTabSz="892883">
              <a:spcBef>
                <a:spcPts val="600"/>
              </a:spcBef>
              <a:buClr>
                <a:srgbClr val="1F497D"/>
              </a:buClr>
            </a:pPr>
            <a:r>
              <a:rPr lang="it-IT" sz="1600" dirty="0" smtClean="0">
                <a:solidFill>
                  <a:srgbClr val="0D3082"/>
                </a:solidFill>
              </a:rPr>
              <a:t>valorizzazione</a:t>
            </a:r>
            <a:br>
              <a:rPr lang="it-IT" sz="1600" dirty="0" smtClean="0">
                <a:solidFill>
                  <a:srgbClr val="0D3082"/>
                </a:solidFill>
              </a:rPr>
            </a:br>
            <a:r>
              <a:rPr lang="it-IT" sz="1600" dirty="0" smtClean="0">
                <a:solidFill>
                  <a:srgbClr val="0D3082"/>
                </a:solidFill>
              </a:rPr>
              <a:t>broadband e </a:t>
            </a:r>
            <a:r>
              <a:rPr lang="it-IT" sz="1600" dirty="0" err="1" smtClean="0">
                <a:solidFill>
                  <a:srgbClr val="0D3082"/>
                </a:solidFill>
              </a:rPr>
              <a:t>smart</a:t>
            </a:r>
            <a:r>
              <a:rPr lang="it-IT" sz="1600" dirty="0" smtClean="0">
                <a:solidFill>
                  <a:srgbClr val="0D3082"/>
                </a:solidFill>
              </a:rPr>
              <a:t> tv. </a:t>
            </a:r>
            <a:endParaRPr lang="it-IT" sz="1600" dirty="0">
              <a:solidFill>
                <a:srgbClr val="0D3082"/>
              </a:solidFill>
            </a:endParaRPr>
          </a:p>
        </p:txBody>
      </p:sp>
      <p:sp>
        <p:nvSpPr>
          <p:cNvPr id="32" name="Rettangolo arrotondato 31"/>
          <p:cNvSpPr/>
          <p:nvPr/>
        </p:nvSpPr>
        <p:spPr>
          <a:xfrm>
            <a:off x="2402688" y="2991681"/>
            <a:ext cx="1881280" cy="590429"/>
          </a:xfrm>
          <a:prstGeom prst="roundRect">
            <a:avLst/>
          </a:prstGeom>
          <a:solidFill>
            <a:srgbClr val="0D3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srgbClr val="0D3082"/>
              </a:solidFill>
            </a:endParaRP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4" t="4972" r="21587" b="67388"/>
          <a:stretch/>
        </p:blipFill>
        <p:spPr>
          <a:xfrm>
            <a:off x="2464222" y="3104559"/>
            <a:ext cx="1770888" cy="364673"/>
          </a:xfrm>
          <a:prstGeom prst="rect">
            <a:avLst/>
          </a:prstGeom>
          <a:ln>
            <a:noFill/>
          </a:ln>
        </p:spPr>
      </p:pic>
      <p:sp>
        <p:nvSpPr>
          <p:cNvPr id="4" name="Rettangolo arrotondato 3"/>
          <p:cNvSpPr/>
          <p:nvPr/>
        </p:nvSpPr>
        <p:spPr>
          <a:xfrm>
            <a:off x="2402688" y="2280074"/>
            <a:ext cx="1881280" cy="590429"/>
          </a:xfrm>
          <a:prstGeom prst="roundRect">
            <a:avLst/>
          </a:prstGeom>
          <a:solidFill>
            <a:srgbClr val="0D3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srgbClr val="0D3082"/>
              </a:solidFill>
            </a:endParaRP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0905" y="2344347"/>
            <a:ext cx="1471859" cy="46188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580" y="4119922"/>
            <a:ext cx="1267675" cy="798636"/>
          </a:xfrm>
          <a:prstGeom prst="rect">
            <a:avLst/>
          </a:prstGeom>
          <a:ln w="19050" cmpd="sng">
            <a:solidFill>
              <a:srgbClr val="D9D9D9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4083918"/>
            <a:ext cx="1036660" cy="69181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48825" y="1253749"/>
            <a:ext cx="1519967" cy="466580"/>
          </a:xfrm>
          <a:prstGeom prst="rect">
            <a:avLst/>
          </a:prstGeom>
          <a:solidFill>
            <a:srgbClr val="0D3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  <p:pic>
        <p:nvPicPr>
          <p:cNvPr id="18" name="Picture 71" descr="\\ZRMADRI902\raicinema\Grafica\RaiCinema_bianc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565" y="1259280"/>
            <a:ext cx="1439759" cy="448375"/>
          </a:xfrm>
          <a:prstGeom prst="rect">
            <a:avLst/>
          </a:prstGeom>
          <a:noFill/>
          <a:ln>
            <a:solidFill>
              <a:srgbClr val="0D3082"/>
            </a:solidFill>
          </a:ln>
        </p:spPr>
      </p:pic>
      <p:sp>
        <p:nvSpPr>
          <p:cNvPr id="9" name="Rettangolo 8"/>
          <p:cNvSpPr/>
          <p:nvPr/>
        </p:nvSpPr>
        <p:spPr>
          <a:xfrm>
            <a:off x="2185459" y="1253749"/>
            <a:ext cx="6490229" cy="466580"/>
          </a:xfrm>
          <a:prstGeom prst="rect">
            <a:avLst/>
          </a:prstGeom>
          <a:solidFill>
            <a:srgbClr val="0D3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51" name="Rectangle 26"/>
          <p:cNvSpPr/>
          <p:nvPr/>
        </p:nvSpPr>
        <p:spPr>
          <a:xfrm>
            <a:off x="2185459" y="1259280"/>
            <a:ext cx="6270210" cy="448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ctr" anchorCtr="0"/>
          <a:lstStyle/>
          <a:p>
            <a:pPr defTabSz="892883">
              <a:spcBef>
                <a:spcPts val="600"/>
              </a:spcBef>
              <a:buClr>
                <a:srgbClr val="1F497D"/>
              </a:buClr>
            </a:pPr>
            <a:r>
              <a:rPr lang="it-IT" sz="2000" b="1" dirty="0" smtClean="0">
                <a:solidFill>
                  <a:prstClr val="white"/>
                </a:solidFill>
              </a:rPr>
              <a:t>HA UNA DISTRIBUZIONE CROSS MEDIALE</a:t>
            </a:r>
            <a:endParaRPr lang="it-IT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132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6"/>
          <p:cNvSpPr/>
          <p:nvPr/>
        </p:nvSpPr>
        <p:spPr>
          <a:xfrm>
            <a:off x="740275" y="2751770"/>
            <a:ext cx="7913872" cy="504056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ctr" anchorCtr="0"/>
          <a:lstStyle/>
          <a:p>
            <a:pPr defTabSz="892883">
              <a:spcBef>
                <a:spcPts val="600"/>
              </a:spcBef>
              <a:buClr>
                <a:srgbClr val="1F497D"/>
              </a:buClr>
            </a:pPr>
            <a:endParaRPr lang="it-IT" sz="1300" dirty="0">
              <a:solidFill>
                <a:srgbClr val="0D3082"/>
              </a:solidFill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539552" y="600849"/>
            <a:ext cx="8229600" cy="4847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it-IT"/>
            </a:defPPr>
            <a:lvl1pPr algn="ctr" eaLnBrk="0" hangingPunct="0">
              <a:spcBef>
                <a:spcPct val="0"/>
              </a:spcBef>
              <a:buNone/>
              <a:defRPr b="0">
                <a:solidFill>
                  <a:srgbClr val="0D308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it-IT" sz="1800" dirty="0"/>
              <a:t>IL PRESIDIO DEL WEB: RAICINEMA CHANNEL</a:t>
            </a:r>
          </a:p>
        </p:txBody>
      </p:sp>
      <p:pic>
        <p:nvPicPr>
          <p:cNvPr id="4" name="Picture 1" descr="C:\Users\p169365\AppData\Local\Microsoft\Windows\Temporary Internet Files\Content.Outlook\1WCPEO5D\RCC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0095" y="2015966"/>
            <a:ext cx="1921765" cy="483776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3671900" y="2000879"/>
            <a:ext cx="4337047" cy="461665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defTabSz="914400"/>
            <a:r>
              <a:rPr lang="it-IT" sz="2400" b="1" dirty="0" smtClean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con la web tv di Rai Cinema</a:t>
            </a:r>
            <a:endParaRPr lang="it-IT" sz="2400" b="1" dirty="0">
              <a:ln w="18415" cmpd="sng">
                <a:noFill/>
                <a:prstDash val="solid"/>
              </a:ln>
              <a:solidFill>
                <a:srgbClr val="0D3082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093571" y="2718524"/>
            <a:ext cx="7222845" cy="523220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it-IT" sz="1400" dirty="0" smtClean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Proiezioni di titoli nati appositamente per la Rete, i film dei grandi maestri, </a:t>
            </a:r>
          </a:p>
          <a:p>
            <a:pPr algn="ctr" defTabSz="914400"/>
            <a:r>
              <a:rPr lang="it-IT" sz="1400" dirty="0" smtClean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i web </a:t>
            </a:r>
            <a:r>
              <a:rPr lang="it-IT" sz="1400" dirty="0" err="1" smtClean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movies</a:t>
            </a:r>
            <a:r>
              <a:rPr lang="it-IT" sz="1400" dirty="0" smtClean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 e i documentari </a:t>
            </a:r>
            <a:r>
              <a:rPr lang="it-IT" sz="1400" dirty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con trailer, backstage, eventi premi ed </a:t>
            </a:r>
            <a:r>
              <a:rPr lang="it-IT" sz="1400" dirty="0" smtClean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anteprime</a:t>
            </a:r>
            <a:r>
              <a:rPr lang="it-IT" sz="1400" dirty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.</a:t>
            </a:r>
          </a:p>
        </p:txBody>
      </p:sp>
      <p:pic>
        <p:nvPicPr>
          <p:cNvPr id="14" name="Picture 14" descr="Locandina del film Fairyt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38951">
            <a:off x="383390" y="3486327"/>
            <a:ext cx="838727" cy="1245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ettangolo 20"/>
          <p:cNvSpPr/>
          <p:nvPr/>
        </p:nvSpPr>
        <p:spPr>
          <a:xfrm>
            <a:off x="648825" y="1253749"/>
            <a:ext cx="1519967" cy="466580"/>
          </a:xfrm>
          <a:prstGeom prst="rect">
            <a:avLst/>
          </a:prstGeom>
          <a:solidFill>
            <a:srgbClr val="0D3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 dirty="0">
              <a:solidFill>
                <a:prstClr val="white"/>
              </a:solidFill>
            </a:endParaRPr>
          </a:p>
        </p:txBody>
      </p:sp>
      <p:pic>
        <p:nvPicPr>
          <p:cNvPr id="22" name="Picture 71" descr="\\ZRMADRI902\raicinema\Grafica\RaiCinema_bianc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65" y="1259280"/>
            <a:ext cx="1404155" cy="448375"/>
          </a:xfrm>
          <a:prstGeom prst="rect">
            <a:avLst/>
          </a:prstGeom>
          <a:noFill/>
          <a:ln>
            <a:solidFill>
              <a:srgbClr val="0D3082"/>
            </a:solidFill>
          </a:ln>
        </p:spPr>
      </p:pic>
      <p:sp>
        <p:nvSpPr>
          <p:cNvPr id="23" name="Rettangolo 22"/>
          <p:cNvSpPr/>
          <p:nvPr/>
        </p:nvSpPr>
        <p:spPr>
          <a:xfrm>
            <a:off x="2185459" y="1253749"/>
            <a:ext cx="6468688" cy="466580"/>
          </a:xfrm>
          <a:prstGeom prst="rect">
            <a:avLst/>
          </a:prstGeom>
          <a:solidFill>
            <a:srgbClr val="0D3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 dirty="0">
              <a:solidFill>
                <a:prstClr val="white"/>
              </a:solidFill>
            </a:endParaRPr>
          </a:p>
        </p:txBody>
      </p:sp>
      <p:sp>
        <p:nvSpPr>
          <p:cNvPr id="24" name="Rectangle 26"/>
          <p:cNvSpPr/>
          <p:nvPr/>
        </p:nvSpPr>
        <p:spPr>
          <a:xfrm>
            <a:off x="2185459" y="1259280"/>
            <a:ext cx="6270210" cy="448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ctr" anchorCtr="0"/>
          <a:lstStyle/>
          <a:p>
            <a:pPr algn="ctr" defTabSz="892883">
              <a:spcBef>
                <a:spcPts val="600"/>
              </a:spcBef>
              <a:buClr>
                <a:srgbClr val="1F497D"/>
              </a:buClr>
            </a:pPr>
            <a:r>
              <a:rPr lang="it-IT" sz="2000" b="1" dirty="0" smtClean="0">
                <a:solidFill>
                  <a:prstClr val="white"/>
                </a:solidFill>
              </a:rPr>
              <a:t>CHANNEL SUI NEW MEDIA DIGITALI FREE CON…</a:t>
            </a:r>
            <a:endParaRPr lang="it-IT" sz="2000" b="1" dirty="0">
              <a:solidFill>
                <a:prstClr val="white"/>
              </a:solidFill>
            </a:endParaRPr>
          </a:p>
        </p:txBody>
      </p:sp>
      <p:pic>
        <p:nvPicPr>
          <p:cNvPr id="11" name="Picture 8" descr="True Love è un film del 2012 diretto da Enrico Clerico Nasi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56266">
            <a:off x="1460254" y="3576363"/>
            <a:ext cx="958483" cy="1331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ndarevia-la-locandin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43134">
            <a:off x="2799987" y="3587560"/>
            <a:ext cx="931275" cy="1359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0" descr="Locandina Aquadro">
            <a:hlinkClick r:id="rId7" tooltip="Locandina Aquadro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972" y="3528042"/>
            <a:ext cx="968080" cy="1442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6" descr="locandina di &quot;In Fabbrica&quot;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402410">
            <a:off x="7827446" y="3561251"/>
            <a:ext cx="911494" cy="1325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locandina di &quot;Antonio + Silvana = 2&quot;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773447">
            <a:off x="5257361" y="3498795"/>
            <a:ext cx="992590" cy="1443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36146">
            <a:off x="6618228" y="3517418"/>
            <a:ext cx="997593" cy="1461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1229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539552" y="600849"/>
            <a:ext cx="8229600" cy="4847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it-IT"/>
            </a:defPPr>
            <a:lvl1pPr algn="ctr" eaLnBrk="0" hangingPunct="0">
              <a:spcBef>
                <a:spcPct val="0"/>
              </a:spcBef>
              <a:buNone/>
              <a:defRPr b="0">
                <a:solidFill>
                  <a:srgbClr val="0D308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it-IT" sz="1800" dirty="0"/>
              <a:t>ACCORDO RAI CINEMA </a:t>
            </a:r>
            <a:r>
              <a:rPr lang="it-IT" sz="1800" dirty="0" smtClean="0"/>
              <a:t>- </a:t>
            </a:r>
            <a:r>
              <a:rPr lang="it-IT" sz="1800" dirty="0"/>
              <a:t>CONDÉ NAST</a:t>
            </a:r>
          </a:p>
        </p:txBody>
      </p:sp>
      <p:pic>
        <p:nvPicPr>
          <p:cNvPr id="3" name="Picture 2" descr="http://cdn.gazzettadellavoro.com/wp-content/uploads/2013/05/conde-nas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636" y="1635646"/>
            <a:ext cx="2944320" cy="1592472"/>
          </a:xfrm>
          <a:prstGeom prst="rect">
            <a:avLst/>
          </a:prstGeom>
          <a:noFill/>
        </p:spPr>
      </p:pic>
      <p:sp>
        <p:nvSpPr>
          <p:cNvPr id="10" name="Rettangolo 9"/>
          <p:cNvSpPr/>
          <p:nvPr/>
        </p:nvSpPr>
        <p:spPr>
          <a:xfrm>
            <a:off x="647701" y="1253749"/>
            <a:ext cx="8006447" cy="466580"/>
          </a:xfrm>
          <a:prstGeom prst="rect">
            <a:avLst/>
          </a:prstGeom>
          <a:solidFill>
            <a:srgbClr val="0D3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 dirty="0">
              <a:solidFill>
                <a:prstClr val="white"/>
              </a:solidFill>
            </a:endParaRPr>
          </a:p>
        </p:txBody>
      </p:sp>
      <p:sp>
        <p:nvSpPr>
          <p:cNvPr id="11" name="Rectangle 26"/>
          <p:cNvSpPr/>
          <p:nvPr/>
        </p:nvSpPr>
        <p:spPr>
          <a:xfrm>
            <a:off x="647701" y="1259280"/>
            <a:ext cx="7807969" cy="448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ctr" anchorCtr="0"/>
          <a:lstStyle/>
          <a:p>
            <a:pPr algn="ctr" defTabSz="892883">
              <a:spcBef>
                <a:spcPts val="600"/>
              </a:spcBef>
              <a:buClr>
                <a:srgbClr val="1F497D"/>
              </a:buClr>
            </a:pPr>
            <a:r>
              <a:rPr lang="it-IT" sz="2000" b="1" dirty="0" smtClean="0">
                <a:solidFill>
                  <a:prstClr val="white"/>
                </a:solidFill>
              </a:rPr>
              <a:t>PER DIVERSIFICARE IL PIÙ POSSIBILE LA NOSTRA OFFERTA</a:t>
            </a:r>
            <a:endParaRPr lang="it-IT" sz="2000" b="1" dirty="0">
              <a:solidFill>
                <a:prstClr val="white"/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5040052" y="2067694"/>
            <a:ext cx="2952328" cy="881004"/>
            <a:chOff x="4932040" y="2741880"/>
            <a:chExt cx="3382302" cy="1083164"/>
          </a:xfrm>
        </p:grpSpPr>
        <p:sp>
          <p:nvSpPr>
            <p:cNvPr id="2" name="Rettangolo 1"/>
            <p:cNvSpPr/>
            <p:nvPr/>
          </p:nvSpPr>
          <p:spPr>
            <a:xfrm>
              <a:off x="4932040" y="2741880"/>
              <a:ext cx="3382302" cy="1073378"/>
            </a:xfrm>
            <a:prstGeom prst="rect">
              <a:avLst/>
            </a:prstGeom>
            <a:solidFill>
              <a:srgbClr val="0D3082"/>
            </a:solidFill>
            <a:ln>
              <a:solidFill>
                <a:srgbClr val="0D30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  <p:pic>
          <p:nvPicPr>
            <p:cNvPr id="4" name="Picture 11" descr="\\ZRMADRI902\raicinema\Grafica\Big_RaiCinema_bianco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2040" y="2741880"/>
              <a:ext cx="3033550" cy="1073378"/>
            </a:xfrm>
            <a:prstGeom prst="rect">
              <a:avLst/>
            </a:prstGeom>
            <a:noFill/>
          </p:spPr>
        </p:pic>
        <p:pic>
          <p:nvPicPr>
            <p:cNvPr id="12" name="Picture 11" descr="\\ZRMADRI902\raicinema\Grafica\Big_RaiCinema_bianco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2040" y="2751666"/>
              <a:ext cx="3033550" cy="1073378"/>
            </a:xfrm>
            <a:prstGeom prst="rect">
              <a:avLst/>
            </a:prstGeom>
            <a:noFill/>
          </p:spPr>
        </p:pic>
      </p:grpSp>
      <p:sp>
        <p:nvSpPr>
          <p:cNvPr id="16" name="Rectangle 26"/>
          <p:cNvSpPr/>
          <p:nvPr/>
        </p:nvSpPr>
        <p:spPr>
          <a:xfrm>
            <a:off x="647700" y="3952699"/>
            <a:ext cx="3636268" cy="8603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ctr" anchorCtr="0"/>
          <a:lstStyle/>
          <a:p>
            <a:pPr defTabSz="892883">
              <a:spcBef>
                <a:spcPts val="600"/>
              </a:spcBef>
              <a:buClr>
                <a:srgbClr val="1F497D"/>
              </a:buClr>
            </a:pPr>
            <a:endParaRPr lang="it-IT" sz="1300" dirty="0">
              <a:solidFill>
                <a:srgbClr val="0D3082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799588" y="3189769"/>
            <a:ext cx="7656081" cy="400110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it-IT" sz="2000" i="1" dirty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… un matrimonio all’insegna dell’incrocio fra cinema e </a:t>
            </a:r>
            <a:r>
              <a:rPr lang="it-IT" sz="2000" i="1" dirty="0" smtClean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moda</a:t>
            </a:r>
            <a:endParaRPr lang="it-IT" sz="2000" i="1" dirty="0">
              <a:ln w="18415" cmpd="sng">
                <a:noFill/>
                <a:prstDash val="solid"/>
              </a:ln>
              <a:solidFill>
                <a:srgbClr val="0D3082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1043608" y="4024104"/>
            <a:ext cx="3096208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defTabSz="914400"/>
            <a:r>
              <a:rPr lang="it-IT" sz="2000" dirty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Prima piattaforma </a:t>
            </a:r>
            <a:r>
              <a:rPr lang="it-IT" sz="2000" dirty="0" smtClean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/>
            </a:r>
            <a:br>
              <a:rPr lang="it-IT" sz="2000" dirty="0" smtClean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</a:br>
            <a:r>
              <a:rPr lang="it-IT" sz="2000" dirty="0" smtClean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online italiana </a:t>
            </a:r>
            <a:r>
              <a:rPr lang="it-IT" sz="2000" dirty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di video </a:t>
            </a:r>
          </a:p>
        </p:txBody>
      </p:sp>
      <p:sp>
        <p:nvSpPr>
          <p:cNvPr id="24" name="Rectangle 26"/>
          <p:cNvSpPr/>
          <p:nvPr/>
        </p:nvSpPr>
        <p:spPr>
          <a:xfrm>
            <a:off x="5010126" y="3952699"/>
            <a:ext cx="3636268" cy="8603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ctr" anchorCtr="0"/>
          <a:lstStyle/>
          <a:p>
            <a:pPr defTabSz="892883">
              <a:spcBef>
                <a:spcPts val="600"/>
              </a:spcBef>
              <a:buClr>
                <a:srgbClr val="1F497D"/>
              </a:buClr>
            </a:pPr>
            <a:endParaRPr lang="it-IT" sz="1300" dirty="0">
              <a:solidFill>
                <a:srgbClr val="0D3082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5292080" y="4119922"/>
            <a:ext cx="3246302" cy="400110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defTabSz="914400"/>
            <a:r>
              <a:rPr lang="it-IT" sz="2000" dirty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5 milioni di utenti </a:t>
            </a:r>
            <a:r>
              <a:rPr lang="it-IT" sz="2000" dirty="0" smtClean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al </a:t>
            </a:r>
            <a:r>
              <a:rPr lang="it-IT" sz="2000" dirty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mese</a:t>
            </a:r>
          </a:p>
        </p:txBody>
      </p:sp>
      <p:sp>
        <p:nvSpPr>
          <p:cNvPr id="29" name="Triangolo isoscele 28"/>
          <p:cNvSpPr/>
          <p:nvPr/>
        </p:nvSpPr>
        <p:spPr>
          <a:xfrm rot="5400000">
            <a:off x="4514486" y="4154411"/>
            <a:ext cx="328127" cy="377156"/>
          </a:xfrm>
          <a:prstGeom prst="triangle">
            <a:avLst/>
          </a:prstGeom>
          <a:solidFill>
            <a:srgbClr val="0D3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48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653" y="1023578"/>
            <a:ext cx="7164796" cy="4002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ttangolo 5"/>
          <p:cNvSpPr/>
          <p:nvPr/>
        </p:nvSpPr>
        <p:spPr>
          <a:xfrm>
            <a:off x="706013" y="730016"/>
            <a:ext cx="8006447" cy="466580"/>
          </a:xfrm>
          <a:prstGeom prst="rect">
            <a:avLst/>
          </a:prstGeom>
          <a:solidFill>
            <a:srgbClr val="0D3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 dirty="0">
              <a:solidFill>
                <a:prstClr val="white"/>
              </a:solidFill>
            </a:endParaRPr>
          </a:p>
        </p:txBody>
      </p:sp>
      <p:sp>
        <p:nvSpPr>
          <p:cNvPr id="7" name="Rectangle 26"/>
          <p:cNvSpPr/>
          <p:nvPr/>
        </p:nvSpPr>
        <p:spPr>
          <a:xfrm>
            <a:off x="706013" y="699542"/>
            <a:ext cx="7807969" cy="448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ctr" anchorCtr="0"/>
          <a:lstStyle/>
          <a:p>
            <a:pPr algn="ctr" defTabSz="892883">
              <a:spcBef>
                <a:spcPts val="600"/>
              </a:spcBef>
              <a:buClr>
                <a:srgbClr val="1F497D"/>
              </a:buClr>
            </a:pPr>
            <a:r>
              <a:rPr lang="it-IT" sz="2000" b="1" dirty="0" smtClean="0">
                <a:solidFill>
                  <a:prstClr val="white"/>
                </a:solidFill>
              </a:rPr>
              <a:t>IL NUOVO GIOCO PER CREARE FILM IN RETE</a:t>
            </a:r>
            <a:endParaRPr lang="it-IT" sz="2000" b="1" dirty="0">
              <a:solidFill>
                <a:prstClr val="white"/>
              </a:solidFill>
            </a:endParaRPr>
          </a:p>
        </p:txBody>
      </p:sp>
      <p:sp>
        <p:nvSpPr>
          <p:cNvPr id="8" name="Rectangle 26"/>
          <p:cNvSpPr/>
          <p:nvPr/>
        </p:nvSpPr>
        <p:spPr>
          <a:xfrm>
            <a:off x="647564" y="1815666"/>
            <a:ext cx="2088232" cy="2196244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ctr" anchorCtr="0"/>
          <a:lstStyle/>
          <a:p>
            <a:pPr defTabSz="892883">
              <a:spcBef>
                <a:spcPts val="600"/>
              </a:spcBef>
              <a:buClr>
                <a:srgbClr val="1F497D"/>
              </a:buClr>
            </a:pPr>
            <a:endParaRPr lang="it-IT" sz="1300" dirty="0">
              <a:solidFill>
                <a:srgbClr val="0D3082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719572" y="1995686"/>
            <a:ext cx="1980220" cy="181588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defTabSz="914400"/>
            <a:r>
              <a:rPr lang="it-IT" sz="1400" dirty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Spazio </a:t>
            </a:r>
            <a:r>
              <a:rPr lang="it-IT" sz="1400" dirty="0" smtClean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di creatività </a:t>
            </a:r>
            <a:r>
              <a:rPr lang="it-IT" sz="1400" dirty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collaborativa </a:t>
            </a:r>
            <a:endParaRPr lang="it-IT" sz="1400" dirty="0" smtClean="0">
              <a:ln w="18415" cmpd="sng">
                <a:noFill/>
                <a:prstDash val="solid"/>
              </a:ln>
              <a:solidFill>
                <a:srgbClr val="0D3082"/>
              </a:solidFill>
            </a:endParaRPr>
          </a:p>
          <a:p>
            <a:pPr defTabSz="914400"/>
            <a:r>
              <a:rPr lang="it-IT" sz="1400" dirty="0" smtClean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per </a:t>
            </a:r>
            <a:r>
              <a:rPr lang="it-IT" sz="1400" dirty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il cinema in cui </a:t>
            </a:r>
            <a:endParaRPr lang="it-IT" sz="1400" dirty="0" smtClean="0">
              <a:ln w="18415" cmpd="sng">
                <a:noFill/>
                <a:prstDash val="solid"/>
              </a:ln>
              <a:solidFill>
                <a:srgbClr val="0D3082"/>
              </a:solidFill>
            </a:endParaRPr>
          </a:p>
          <a:p>
            <a:pPr defTabSz="914400"/>
            <a:r>
              <a:rPr lang="it-IT" sz="1400" dirty="0" smtClean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i </a:t>
            </a:r>
            <a:r>
              <a:rPr lang="it-IT" sz="1400" dirty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giocatori danno vita alla nascita di un film che verrà prodotto da Rai Cinema e Tempesta Film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647564" y="1802839"/>
            <a:ext cx="180000" cy="180000"/>
            <a:chOff x="539552" y="1628800"/>
            <a:chExt cx="180000" cy="180000"/>
          </a:xfrm>
        </p:grpSpPr>
        <p:sp>
          <p:nvSpPr>
            <p:cNvPr id="14" name="Triangolo rettangolo 13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16" name="Triangolo rettangolo 15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9315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539552" y="643318"/>
            <a:ext cx="8229600" cy="4847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4B94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it-IT" sz="1800" dirty="0" smtClean="0">
                <a:solidFill>
                  <a:srgbClr val="1F497D"/>
                </a:solidFill>
              </a:rPr>
              <a:t>PROGETTO ITALY IN A DAY</a:t>
            </a:r>
          </a:p>
          <a:p>
            <a:pPr eaLnBrk="0" hangingPunct="0"/>
            <a:endParaRPr lang="it-IT" sz="1800" dirty="0">
              <a:solidFill>
                <a:srgbClr val="1F497D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677902" y="2798471"/>
            <a:ext cx="6173834" cy="209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buClr>
                <a:srgbClr val="FFFF2D"/>
              </a:buClr>
            </a:pPr>
            <a:r>
              <a:rPr lang="it-IT" sz="2200" dirty="0" smtClean="0">
                <a:solidFill>
                  <a:prstClr val="black"/>
                </a:solidFill>
                <a:cs typeface="Arial" pitchFamily="34" charset="0"/>
              </a:rPr>
              <a:t>Rai Cinema e </a:t>
            </a:r>
            <a:r>
              <a:rPr lang="it-IT" sz="2200" smtClean="0">
                <a:solidFill>
                  <a:prstClr val="black"/>
                </a:solidFill>
                <a:cs typeface="Arial" pitchFamily="34" charset="0"/>
              </a:rPr>
              <a:t>Indiana Production hanno </a:t>
            </a:r>
            <a:r>
              <a:rPr lang="it-IT" sz="2200" dirty="0" smtClean="0">
                <a:solidFill>
                  <a:prstClr val="black"/>
                </a:solidFill>
                <a:cs typeface="Arial" pitchFamily="34" charset="0"/>
              </a:rPr>
              <a:t>realizzato Italy in a </a:t>
            </a:r>
            <a:r>
              <a:rPr lang="it-IT" sz="2200" dirty="0" err="1" smtClean="0">
                <a:solidFill>
                  <a:prstClr val="black"/>
                </a:solidFill>
                <a:cs typeface="Arial" pitchFamily="34" charset="0"/>
              </a:rPr>
              <a:t>day</a:t>
            </a:r>
            <a:r>
              <a:rPr lang="it-IT" sz="2200" dirty="0" smtClean="0">
                <a:solidFill>
                  <a:prstClr val="black"/>
                </a:solidFill>
              </a:rPr>
              <a:t>, il primo film – documentario collettivo girato dagli italiani con la regia affidata a Gabriele Salvatores. </a:t>
            </a:r>
            <a:endParaRPr lang="it-IT" sz="2200" dirty="0">
              <a:solidFill>
                <a:prstClr val="black"/>
              </a:solidFill>
              <a:cs typeface="Calibri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605" b="11741"/>
          <a:stretch/>
        </p:blipFill>
        <p:spPr>
          <a:xfrm>
            <a:off x="-216532" y="-596602"/>
            <a:ext cx="9480104" cy="621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485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po 40"/>
          <p:cNvGrpSpPr/>
          <p:nvPr/>
        </p:nvGrpSpPr>
        <p:grpSpPr>
          <a:xfrm>
            <a:off x="611561" y="1570707"/>
            <a:ext cx="7910140" cy="2837247"/>
            <a:chOff x="611561" y="1570707"/>
            <a:chExt cx="7910140" cy="2135169"/>
          </a:xfrm>
        </p:grpSpPr>
        <p:sp>
          <p:nvSpPr>
            <p:cNvPr id="42" name="Rectangle 9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611561" y="2125300"/>
              <a:ext cx="3743999" cy="486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/>
          </p:spPr>
          <p:txBody>
            <a:bodyPr wrap="square" lIns="180000" tIns="0" rIns="0" bIns="0" anchor="ctr" anchorCtr="0">
              <a:noAutofit/>
            </a:bodyPr>
            <a:lstStyle/>
            <a:p>
              <a:pPr defTabSz="914400" fontAlgn="b"/>
              <a:r>
                <a:rPr lang="it-IT" sz="1400" b="1" dirty="0">
                  <a:solidFill>
                    <a:srgbClr val="0D3082"/>
                  </a:solidFill>
                  <a:latin typeface="UniVERSE"/>
                  <a:cs typeface="UniVERSE"/>
                </a:rPr>
                <a:t>RCS -Gruppo </a:t>
              </a:r>
              <a:r>
                <a:rPr lang="it-IT" sz="1400" b="1" dirty="0" err="1">
                  <a:solidFill>
                    <a:srgbClr val="0D3082"/>
                  </a:solidFill>
                  <a:latin typeface="UniVERSE"/>
                  <a:cs typeface="UniVERSE"/>
                </a:rPr>
                <a:t>Finelco</a:t>
              </a:r>
              <a:endParaRPr lang="it-IT" sz="1400" b="1" dirty="0">
                <a:solidFill>
                  <a:srgbClr val="0D3082"/>
                </a:solidFill>
                <a:latin typeface="UniVERSE"/>
                <a:cs typeface="UniVERSE"/>
              </a:endParaRPr>
            </a:p>
            <a:p>
              <a:pPr defTabSz="914400" fontAlgn="b"/>
              <a:r>
                <a:rPr lang="it-IT" sz="1200" b="1" i="1" dirty="0">
                  <a:solidFill>
                    <a:srgbClr val="0D3082"/>
                  </a:solidFill>
                  <a:latin typeface="UniVERSE"/>
                  <a:cs typeface="UniVERSE"/>
                </a:rPr>
                <a:t>(Radio 105; RMC; Virgin)</a:t>
              </a:r>
            </a:p>
          </p:txBody>
        </p:sp>
        <p:sp>
          <p:nvSpPr>
            <p:cNvPr id="43" name="Rectangle 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4372257" y="2125300"/>
              <a:ext cx="2178737" cy="48605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  <a:extLst/>
          </p:spPr>
          <p:txBody>
            <a:bodyPr wrap="square" lIns="0" tIns="0" rIns="0" bIns="0" anchor="ctr" anchorCtr="0">
              <a:noAutofit/>
            </a:bodyPr>
            <a:lstStyle/>
            <a:p>
              <a:pPr algn="ctr" defTabSz="914400" fontAlgn="b"/>
              <a:r>
                <a:rPr lang="it-IT" sz="1500" b="1" dirty="0">
                  <a:solidFill>
                    <a:srgbClr val="0D3082"/>
                  </a:solidFill>
                  <a:latin typeface="UniVERSE"/>
                  <a:cs typeface="UniVERSE"/>
                </a:rPr>
                <a:t>933.000</a:t>
              </a:r>
            </a:p>
          </p:txBody>
        </p:sp>
        <p:sp>
          <p:nvSpPr>
            <p:cNvPr id="44" name="Rectangle 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6576130" y="2125300"/>
              <a:ext cx="1945571" cy="486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/>
          </p:spPr>
          <p:txBody>
            <a:bodyPr wrap="square" lIns="0" tIns="0" rIns="0" bIns="0" anchor="ctr" anchorCtr="0">
              <a:noAutofit/>
            </a:bodyPr>
            <a:lstStyle/>
            <a:p>
              <a:pPr algn="ctr" defTabSz="914400" fontAlgn="b"/>
              <a:r>
                <a:rPr lang="it-IT" sz="2000" b="1" dirty="0">
                  <a:solidFill>
                    <a:srgbClr val="0D3082"/>
                  </a:solidFill>
                  <a:latin typeface="UniVERSE"/>
                  <a:cs typeface="UniVERSE"/>
                </a:rPr>
                <a:t>13,3%</a:t>
              </a:r>
            </a:p>
          </p:txBody>
        </p:sp>
        <p:sp>
          <p:nvSpPr>
            <p:cNvPr id="45" name="Rectangle 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>
              <a:off x="611561" y="2672469"/>
              <a:ext cx="3743999" cy="48605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  <a:extLst/>
          </p:spPr>
          <p:txBody>
            <a:bodyPr wrap="square" lIns="180000" tIns="0" rIns="0" bIns="0" anchor="ctr" anchorCtr="0">
              <a:noAutofit/>
            </a:bodyPr>
            <a:lstStyle/>
            <a:p>
              <a:pPr defTabSz="914400" fontAlgn="b"/>
              <a:r>
                <a:rPr lang="it-IT" sz="1400" b="1" dirty="0">
                  <a:solidFill>
                    <a:srgbClr val="0D3082"/>
                  </a:solidFill>
                  <a:latin typeface="UniVERSE"/>
                  <a:cs typeface="UniVERSE"/>
                </a:rPr>
                <a:t>Gruppo L'Espresso</a:t>
              </a:r>
            </a:p>
            <a:p>
              <a:pPr defTabSz="914400" fontAlgn="b"/>
              <a:r>
                <a:rPr lang="it-IT" sz="1200" b="1" i="1" dirty="0">
                  <a:solidFill>
                    <a:srgbClr val="0D3082"/>
                  </a:solidFill>
                  <a:latin typeface="UniVERSE"/>
                  <a:cs typeface="UniVERSE"/>
                </a:rPr>
                <a:t>(Deejay; Capital; M2O)</a:t>
              </a:r>
            </a:p>
          </p:txBody>
        </p:sp>
        <p:sp>
          <p:nvSpPr>
            <p:cNvPr id="46" name="Rectangle 9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4372257" y="2672469"/>
              <a:ext cx="2178737" cy="48605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  <a:extLst/>
          </p:spPr>
          <p:txBody>
            <a:bodyPr wrap="square" lIns="0" tIns="0" rIns="0" bIns="0" anchor="ctr" anchorCtr="0">
              <a:noAutofit/>
            </a:bodyPr>
            <a:lstStyle/>
            <a:p>
              <a:pPr algn="ctr" defTabSz="914400" fontAlgn="b"/>
              <a:r>
                <a:rPr lang="it-IT" sz="1500" b="1" dirty="0">
                  <a:solidFill>
                    <a:srgbClr val="0D3082"/>
                  </a:solidFill>
                  <a:latin typeface="UniVERSE"/>
                  <a:cs typeface="UniVERSE"/>
                </a:rPr>
                <a:t>659.000</a:t>
              </a:r>
            </a:p>
          </p:txBody>
        </p:sp>
        <p:sp>
          <p:nvSpPr>
            <p:cNvPr id="47" name="Rectangle 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6576130" y="2672469"/>
              <a:ext cx="1945571" cy="486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/>
          </p:spPr>
          <p:txBody>
            <a:bodyPr wrap="square" lIns="0" tIns="0" rIns="0" bIns="0" anchor="ctr" anchorCtr="0">
              <a:noAutofit/>
            </a:bodyPr>
            <a:lstStyle/>
            <a:p>
              <a:pPr algn="ctr" defTabSz="914400" fontAlgn="b"/>
              <a:r>
                <a:rPr lang="it-IT" sz="2000" b="1" dirty="0">
                  <a:solidFill>
                    <a:srgbClr val="0D3082"/>
                  </a:solidFill>
                  <a:latin typeface="UniVERSE"/>
                  <a:cs typeface="UniVERSE"/>
                </a:rPr>
                <a:t>9,4%</a:t>
              </a:r>
            </a:p>
          </p:txBody>
        </p:sp>
        <p:sp>
          <p:nvSpPr>
            <p:cNvPr id="48" name="Rectangle 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611561" y="3219822"/>
              <a:ext cx="3743999" cy="486054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/>
          </p:spPr>
          <p:txBody>
            <a:bodyPr wrap="square" lIns="180000" tIns="0" rIns="0" bIns="0" anchor="ctr" anchorCtr="0">
              <a:noAutofit/>
            </a:bodyPr>
            <a:lstStyle/>
            <a:p>
              <a:pPr defTabSz="914400" fontAlgn="ctr"/>
              <a:r>
                <a:rPr lang="it-IT" sz="1400" b="1" dirty="0">
                  <a:solidFill>
                    <a:srgbClr val="0D3082"/>
                  </a:solidFill>
                  <a:latin typeface="UniVERSE"/>
                  <a:cs typeface="UniVERSE"/>
                </a:rPr>
                <a:t>Openspace</a:t>
              </a:r>
            </a:p>
            <a:p>
              <a:pPr defTabSz="914400" fontAlgn="ctr"/>
              <a:r>
                <a:rPr lang="it-IT" sz="1200" b="1" i="1" dirty="0">
                  <a:solidFill>
                    <a:srgbClr val="0D3082"/>
                  </a:solidFill>
                  <a:latin typeface="UniVERSE"/>
                  <a:cs typeface="UniVERSE"/>
                </a:rPr>
                <a:t>(RTL 102.5)</a:t>
              </a:r>
            </a:p>
          </p:txBody>
        </p:sp>
        <p:sp>
          <p:nvSpPr>
            <p:cNvPr id="49" name="Rectangle 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4372257" y="3219822"/>
              <a:ext cx="2178737" cy="4860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/>
          </p:spPr>
          <p:txBody>
            <a:bodyPr wrap="square" lIns="0" tIns="0" rIns="0" bIns="0" anchor="ctr" anchorCtr="0">
              <a:noAutofit/>
            </a:bodyPr>
            <a:lstStyle/>
            <a:p>
              <a:pPr algn="ctr" defTabSz="914400" fontAlgn="b"/>
              <a:r>
                <a:rPr lang="it-IT" sz="1500" b="1" dirty="0">
                  <a:solidFill>
                    <a:srgbClr val="0D3082"/>
                  </a:solidFill>
                  <a:latin typeface="UniVERSE"/>
                  <a:cs typeface="UniVERSE"/>
                </a:rPr>
                <a:t>574.000</a:t>
              </a:r>
            </a:p>
          </p:txBody>
        </p:sp>
        <p:sp>
          <p:nvSpPr>
            <p:cNvPr id="50" name="Rectangle 9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6576130" y="3219822"/>
              <a:ext cx="1945571" cy="4860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/>
          </p:spPr>
          <p:txBody>
            <a:bodyPr wrap="square" lIns="0" tIns="0" rIns="0" bIns="0" anchor="ctr" anchorCtr="0">
              <a:noAutofit/>
            </a:bodyPr>
            <a:lstStyle/>
            <a:p>
              <a:pPr algn="ctr" defTabSz="914400" fontAlgn="b"/>
              <a:r>
                <a:rPr lang="it-IT" sz="2000" b="1" dirty="0">
                  <a:solidFill>
                    <a:srgbClr val="0D3082"/>
                  </a:solidFill>
                  <a:latin typeface="UniVERSE"/>
                  <a:cs typeface="UniVERSE"/>
                </a:rPr>
                <a:t>8,2%</a:t>
              </a:r>
            </a:p>
          </p:txBody>
        </p:sp>
        <p:sp>
          <p:nvSpPr>
            <p:cNvPr id="51" name="Rectangle 9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611561" y="1570707"/>
              <a:ext cx="3743999" cy="486054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/>
          </p:spPr>
          <p:txBody>
            <a:bodyPr wrap="square" lIns="180000" tIns="0" rIns="0" bIns="0" anchor="ctr" anchorCtr="0">
              <a:noAutofit/>
            </a:bodyPr>
            <a:lstStyle/>
            <a:p>
              <a:pPr defTabSz="914400" fontAlgn="b"/>
              <a:r>
                <a:rPr lang="it-IT" sz="1400" b="1" dirty="0">
                  <a:solidFill>
                    <a:srgbClr val="0D3082"/>
                  </a:solidFill>
                  <a:latin typeface="UniVERSE"/>
                  <a:cs typeface="UniVERSE"/>
                </a:rPr>
                <a:t>Gruppo Rai</a:t>
              </a:r>
            </a:p>
            <a:p>
              <a:pPr defTabSz="914400" fontAlgn="b"/>
              <a:r>
                <a:rPr lang="it-IT" sz="1200" b="1" i="1" dirty="0">
                  <a:solidFill>
                    <a:srgbClr val="0D3082"/>
                  </a:solidFill>
                  <a:latin typeface="UniVERSE"/>
                  <a:cs typeface="UniVERSE"/>
                </a:rPr>
                <a:t>(Radio1; Radio2; Radio3)</a:t>
              </a:r>
            </a:p>
          </p:txBody>
        </p:sp>
        <p:sp>
          <p:nvSpPr>
            <p:cNvPr id="52" name="Rectangle 9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4372257" y="1570707"/>
              <a:ext cx="2178737" cy="486054"/>
            </a:xfrm>
            <a:prstGeom prst="rect">
              <a:avLst/>
            </a:prstGeom>
            <a:solidFill>
              <a:srgbClr val="0D3082"/>
            </a:solidFill>
            <a:ln>
              <a:noFill/>
            </a:ln>
            <a:effectLst/>
            <a:extLst/>
          </p:spPr>
          <p:txBody>
            <a:bodyPr wrap="square" lIns="0" tIns="0" rIns="0" bIns="0" anchor="ctr" anchorCtr="0">
              <a:noAutofit/>
            </a:bodyPr>
            <a:lstStyle/>
            <a:p>
              <a:pPr algn="ctr" defTabSz="914400" fontAlgn="b"/>
              <a:r>
                <a:rPr lang="it-IT" sz="1500" b="1" dirty="0">
                  <a:solidFill>
                    <a:prstClr val="white"/>
                  </a:solidFill>
                  <a:latin typeface="UniVERSE"/>
                  <a:cs typeface="UniVERSE"/>
                </a:rPr>
                <a:t>1.329.000</a:t>
              </a:r>
            </a:p>
          </p:txBody>
        </p:sp>
        <p:sp>
          <p:nvSpPr>
            <p:cNvPr id="53" name="Rectangle 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6576130" y="1570707"/>
              <a:ext cx="1945571" cy="486054"/>
            </a:xfrm>
            <a:prstGeom prst="rect">
              <a:avLst/>
            </a:prstGeom>
            <a:solidFill>
              <a:srgbClr val="0D3082"/>
            </a:solidFill>
            <a:ln>
              <a:noFill/>
            </a:ln>
            <a:effectLst/>
            <a:extLst/>
          </p:spPr>
          <p:txBody>
            <a:bodyPr wrap="square" lIns="0" tIns="0" rIns="0" bIns="0" anchor="ctr" anchorCtr="0">
              <a:noAutofit/>
            </a:bodyPr>
            <a:lstStyle/>
            <a:p>
              <a:pPr algn="ctr" defTabSz="914400" fontAlgn="b"/>
              <a:r>
                <a:rPr lang="it-IT" sz="2000" b="1" dirty="0">
                  <a:solidFill>
                    <a:prstClr val="white"/>
                  </a:solidFill>
                  <a:latin typeface="UniVERSE"/>
                  <a:cs typeface="UniVERSE"/>
                </a:rPr>
                <a:t>19,0%</a:t>
              </a:r>
            </a:p>
          </p:txBody>
        </p:sp>
      </p:grpSp>
      <p:sp>
        <p:nvSpPr>
          <p:cNvPr id="5" name="Titolo 1"/>
          <p:cNvSpPr>
            <a:spLocks noGrp="1"/>
          </p:cNvSpPr>
          <p:nvPr>
            <p:ph type="title" idx="4294967295"/>
          </p:nvPr>
        </p:nvSpPr>
        <p:spPr>
          <a:xfrm>
            <a:off x="539552" y="605191"/>
            <a:ext cx="8229600" cy="484748"/>
          </a:xfrm>
        </p:spPr>
        <p:txBody>
          <a:bodyPr anchor="t" anchorCtr="0">
            <a:noAutofit/>
          </a:bodyPr>
          <a:lstStyle/>
          <a:p>
            <a:pPr eaLnBrk="0" hangingPunct="0"/>
            <a:r>
              <a:rPr lang="it-IT" sz="1800" dirty="0">
                <a:solidFill>
                  <a:srgbClr val="0D3082"/>
                </a:solidFill>
              </a:rPr>
              <a:t>RADIO RAI LEADER NEL PEAK TIME (06:00-09:00)</a:t>
            </a:r>
          </a:p>
        </p:txBody>
      </p:sp>
      <p:sp>
        <p:nvSpPr>
          <p:cNvPr id="15" name="CasellaDiTesto 14"/>
          <p:cNvSpPr txBox="1"/>
          <p:nvPr/>
        </p:nvSpPr>
        <p:spPr>
          <a:xfrm flipH="1">
            <a:off x="-2079026" y="627534"/>
            <a:ext cx="31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it-IT" sz="1800" dirty="0">
              <a:solidFill>
                <a:prstClr val="black"/>
              </a:solidFill>
            </a:endParaRPr>
          </a:p>
        </p:txBody>
      </p:sp>
      <p:sp>
        <p:nvSpPr>
          <p:cNvPr id="65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11560" y="1195520"/>
            <a:ext cx="3738190" cy="324036"/>
          </a:xfrm>
          <a:prstGeom prst="rect">
            <a:avLst/>
          </a:prstGeom>
          <a:solidFill>
            <a:srgbClr val="0D3082"/>
          </a:solidFill>
          <a:ln>
            <a:noFill/>
          </a:ln>
          <a:effectLst/>
          <a:extLst/>
        </p:spPr>
        <p:txBody>
          <a:bodyPr wrap="square" lIns="0" tIns="0" rIns="0" bIns="0" anchor="ctr" anchorCtr="0">
            <a:noAutofit/>
          </a:bodyPr>
          <a:lstStyle/>
          <a:p>
            <a:pPr marL="1551" lvl="1" algn="ctr" defTabSz="874935">
              <a:buClr>
                <a:srgbClr val="1F497D"/>
              </a:buClr>
              <a:buSzPct val="110000"/>
            </a:pPr>
            <a:r>
              <a:rPr lang="it-IT" sz="1800" b="1" dirty="0" smtClean="0">
                <a:solidFill>
                  <a:prstClr val="white"/>
                </a:solidFill>
              </a:rPr>
              <a:t>GRUPPO </a:t>
            </a:r>
            <a:r>
              <a:rPr lang="it-IT" sz="1600" b="1" i="1" dirty="0" smtClean="0">
                <a:solidFill>
                  <a:prstClr val="white"/>
                </a:solidFill>
              </a:rPr>
              <a:t>(CANALI)</a:t>
            </a:r>
          </a:p>
        </p:txBody>
      </p:sp>
      <p:sp>
        <p:nvSpPr>
          <p:cNvPr id="67" name="Rectangle 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4372257" y="1195520"/>
            <a:ext cx="2178737" cy="324036"/>
          </a:xfrm>
          <a:prstGeom prst="rect">
            <a:avLst/>
          </a:prstGeom>
          <a:solidFill>
            <a:srgbClr val="0D3082"/>
          </a:solidFill>
          <a:ln>
            <a:noFill/>
          </a:ln>
          <a:effectLst/>
          <a:extLst/>
        </p:spPr>
        <p:txBody>
          <a:bodyPr wrap="square" lIns="0" tIns="0" rIns="0" bIns="0" anchor="ctr" anchorCtr="0">
            <a:noAutofit/>
          </a:bodyPr>
          <a:lstStyle/>
          <a:p>
            <a:pPr marL="1551" lvl="1" algn="ctr" defTabSz="874935">
              <a:buClr>
                <a:srgbClr val="1F497D"/>
              </a:buClr>
              <a:buSzPct val="110000"/>
            </a:pPr>
            <a:r>
              <a:rPr lang="it-IT" sz="1800" b="1" dirty="0" smtClean="0">
                <a:solidFill>
                  <a:prstClr val="white"/>
                </a:solidFill>
              </a:rPr>
              <a:t>ASCOLTO MEDIO</a:t>
            </a:r>
          </a:p>
        </p:txBody>
      </p:sp>
      <p:sp>
        <p:nvSpPr>
          <p:cNvPr id="70" name="Triangolo rettangolo 69"/>
          <p:cNvSpPr/>
          <p:nvPr/>
        </p:nvSpPr>
        <p:spPr>
          <a:xfrm flipH="1">
            <a:off x="670912" y="1195099"/>
            <a:ext cx="180000" cy="135000"/>
          </a:xfrm>
          <a:prstGeom prst="rtTriangle">
            <a:avLst/>
          </a:prstGeom>
          <a:solidFill>
            <a:srgbClr val="0D30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 defTabSz="914400"/>
            <a:endParaRPr lang="it-IT" sz="1600">
              <a:solidFill>
                <a:prstClr val="white"/>
              </a:solidFill>
            </a:endParaRPr>
          </a:p>
        </p:txBody>
      </p:sp>
      <p:sp>
        <p:nvSpPr>
          <p:cNvPr id="89" name="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6576130" y="1195520"/>
            <a:ext cx="1945571" cy="324036"/>
          </a:xfrm>
          <a:prstGeom prst="rect">
            <a:avLst/>
          </a:prstGeom>
          <a:solidFill>
            <a:srgbClr val="0D3082"/>
          </a:solidFill>
          <a:ln>
            <a:noFill/>
          </a:ln>
          <a:effectLst/>
          <a:extLst/>
        </p:spPr>
        <p:txBody>
          <a:bodyPr wrap="square" lIns="0" tIns="0" rIns="0" bIns="0" anchor="ctr" anchorCtr="0">
            <a:noAutofit/>
          </a:bodyPr>
          <a:lstStyle/>
          <a:p>
            <a:pPr marL="1551" lvl="1" algn="ctr" defTabSz="874935">
              <a:buClr>
                <a:srgbClr val="1F497D"/>
              </a:buClr>
              <a:buSzPct val="110000"/>
            </a:pPr>
            <a:r>
              <a:rPr lang="it-IT" sz="1800" b="1" dirty="0" smtClean="0">
                <a:solidFill>
                  <a:prstClr val="white"/>
                </a:solidFill>
              </a:rPr>
              <a:t>SHARE MEDIO</a:t>
            </a:r>
          </a:p>
        </p:txBody>
      </p:sp>
      <p:sp>
        <p:nvSpPr>
          <p:cNvPr id="55" name="CasellaDiTesto 54"/>
          <p:cNvSpPr txBox="1"/>
          <p:nvPr/>
        </p:nvSpPr>
        <p:spPr>
          <a:xfrm>
            <a:off x="624741" y="4732017"/>
            <a:ext cx="2313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1200">
                <a:solidFill>
                  <a:srgbClr val="0D3082"/>
                </a:solidFill>
              </a:defRPr>
            </a:lvl1pPr>
          </a:lstStyle>
          <a:p>
            <a:pPr defTabSz="914400"/>
            <a:r>
              <a:rPr lang="it-IT" dirty="0"/>
              <a:t>Fonte: </a:t>
            </a:r>
            <a:r>
              <a:rPr lang="it-IT" dirty="0" err="1"/>
              <a:t>Eurisko</a:t>
            </a:r>
            <a:r>
              <a:rPr lang="it-IT" dirty="0"/>
              <a:t> </a:t>
            </a:r>
            <a:r>
              <a:rPr lang="it-IT" dirty="0" err="1"/>
              <a:t>Radiomonitor</a:t>
            </a:r>
            <a:r>
              <a:rPr lang="it-IT" dirty="0"/>
              <a:t>, 2013.</a:t>
            </a:r>
          </a:p>
        </p:txBody>
      </p:sp>
      <p:pic>
        <p:nvPicPr>
          <p:cNvPr id="26" name="Immagine 25" descr="RAI_radio123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1540874"/>
            <a:ext cx="1427460" cy="706840"/>
          </a:xfrm>
          <a:prstGeom prst="rect">
            <a:avLst/>
          </a:prstGeom>
        </p:spPr>
      </p:pic>
      <p:graphicFrame>
        <p:nvGraphicFramePr>
          <p:cNvPr id="24" name="Object 23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47625" y="1"/>
          <a:ext cx="9056189" cy="5200042"/>
        </p:xfrm>
        <a:graphic>
          <a:graphicData uri="http://schemas.openxmlformats.org/presentationml/2006/ole">
            <p:oleObj spid="_x0000_s11305" name="Presentation" r:id="rId19" imgW="4570640" imgH="2571013" progId="PowerPoint.Show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66611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539552" y="588997"/>
            <a:ext cx="8229600" cy="3134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4B9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hangingPunct="0"/>
            <a:r>
              <a:rPr lang="it-IT" sz="1800" b="0" dirty="0" smtClean="0">
                <a:solidFill>
                  <a:srgbClr val="0D3082"/>
                </a:solidFill>
              </a:rPr>
              <a:t>PRODUZIONE CINEMATOGRAFICA</a:t>
            </a:r>
            <a:endParaRPr lang="it-IT" sz="1800" b="0" dirty="0">
              <a:solidFill>
                <a:srgbClr val="0D3082"/>
              </a:solidFill>
            </a:endParaRPr>
          </a:p>
        </p:txBody>
      </p:sp>
      <p:sp>
        <p:nvSpPr>
          <p:cNvPr id="7" name="Rectangle 15"/>
          <p:cNvSpPr/>
          <p:nvPr/>
        </p:nvSpPr>
        <p:spPr>
          <a:xfrm>
            <a:off x="609600" y="1085850"/>
            <a:ext cx="8001000" cy="513041"/>
          </a:xfrm>
          <a:prstGeom prst="rect">
            <a:avLst/>
          </a:prstGeom>
          <a:solidFill>
            <a:srgbClr val="0D30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 marL="0" lvl="1" algn="ctr" defTabSz="914400"/>
            <a:endParaRPr lang="it-IT" sz="1600" b="1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flipH="1">
            <a:off x="1763688" y="1771650"/>
            <a:ext cx="1893912" cy="780025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r>
              <a:rPr lang="it-IT" sz="2000" b="1" dirty="0" smtClean="0">
                <a:solidFill>
                  <a:srgbClr val="0D3082"/>
                </a:solidFill>
              </a:rPr>
              <a:t>59 FILM </a:t>
            </a:r>
          </a:p>
          <a:p>
            <a:pPr algn="ctr" defTabSz="914400"/>
            <a:r>
              <a:rPr lang="it-IT" sz="1600" dirty="0" smtClean="0">
                <a:solidFill>
                  <a:srgbClr val="0D3082"/>
                </a:solidFill>
              </a:rPr>
              <a:t>di cui</a:t>
            </a:r>
            <a:endParaRPr lang="it-IT" sz="1600" dirty="0">
              <a:solidFill>
                <a:srgbClr val="0D3082"/>
              </a:solidFill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440267" y="1139681"/>
            <a:ext cx="8200185" cy="425859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>
            <a:prstShdw prst="shdw13" dist="53882" dir="13500000">
              <a:srgbClr val="FF9900"/>
            </a:prstShdw>
          </a:effectLst>
        </p:spPr>
        <p:txBody>
          <a:bodyPr wrap="square" lIns="72000" tIns="108000" rIns="72000" bIns="108000">
            <a:spAutoFit/>
          </a:bodyPr>
          <a:lstStyle/>
          <a:p>
            <a:pPr algn="ctr" defTabSz="914400">
              <a:lnSpc>
                <a:spcPct val="70000"/>
              </a:lnSpc>
            </a:pPr>
            <a:r>
              <a:rPr lang="it-IT" sz="1800" b="1" cap="all" dirty="0" smtClean="0">
                <a:solidFill>
                  <a:prstClr val="white"/>
                </a:solidFill>
              </a:rPr>
              <a:t>Nell’ultimo anno RAI CINEMA HA contribuito a realizzare</a:t>
            </a:r>
          </a:p>
        </p:txBody>
      </p:sp>
      <p:pic>
        <p:nvPicPr>
          <p:cNvPr id="11" name="Immagine 10" descr="cinem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55576" y="1941680"/>
            <a:ext cx="612068" cy="486054"/>
          </a:xfrm>
          <a:prstGeom prst="rect">
            <a:avLst/>
          </a:prstGeom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 flipH="1">
            <a:off x="1752599" y="2862622"/>
            <a:ext cx="1896533" cy="12573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>
              <a:lnSpc>
                <a:spcPct val="80000"/>
              </a:lnSpc>
            </a:pPr>
            <a:r>
              <a:rPr lang="it-IT" sz="2000" b="1" dirty="0" smtClean="0">
                <a:solidFill>
                  <a:srgbClr val="0D3082"/>
                </a:solidFill>
              </a:rPr>
              <a:t>23 PELLICOLE </a:t>
            </a:r>
            <a:br>
              <a:rPr lang="it-IT" sz="2000" b="1" dirty="0" smtClean="0">
                <a:solidFill>
                  <a:srgbClr val="0D3082"/>
                </a:solidFill>
              </a:rPr>
            </a:br>
            <a:r>
              <a:rPr lang="it-IT" sz="1400" dirty="0" smtClean="0">
                <a:solidFill>
                  <a:srgbClr val="0D3082"/>
                </a:solidFill>
              </a:rPr>
              <a:t>relative </a:t>
            </a:r>
            <a:br>
              <a:rPr lang="it-IT" sz="1400" dirty="0" smtClean="0">
                <a:solidFill>
                  <a:srgbClr val="0D3082"/>
                </a:solidFill>
              </a:rPr>
            </a:br>
            <a:r>
              <a:rPr lang="it-IT" sz="1400" dirty="0" smtClean="0">
                <a:solidFill>
                  <a:srgbClr val="0D3082"/>
                </a:solidFill>
              </a:rPr>
              <a:t>ad opere prime </a:t>
            </a:r>
            <a:br>
              <a:rPr lang="it-IT" sz="1400" dirty="0" smtClean="0">
                <a:solidFill>
                  <a:srgbClr val="0D3082"/>
                </a:solidFill>
              </a:rPr>
            </a:br>
            <a:r>
              <a:rPr lang="it-IT" sz="1400" dirty="0" smtClean="0">
                <a:solidFill>
                  <a:srgbClr val="0D3082"/>
                </a:solidFill>
              </a:rPr>
              <a:t>e seconde</a:t>
            </a:r>
            <a:endParaRPr lang="it-IT" sz="1400" dirty="0">
              <a:solidFill>
                <a:srgbClr val="0D3082"/>
              </a:solidFill>
            </a:endParaRPr>
          </a:p>
        </p:txBody>
      </p:sp>
      <p:pic>
        <p:nvPicPr>
          <p:cNvPr id="13" name="Immagine 12" descr="FAIRYTALE-photo-film-4664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707654"/>
            <a:ext cx="4360491" cy="2412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6"/>
          <p:cNvSpPr/>
          <p:nvPr/>
        </p:nvSpPr>
        <p:spPr>
          <a:xfrm>
            <a:off x="609600" y="4324536"/>
            <a:ext cx="8001000" cy="500019"/>
          </a:xfrm>
          <a:prstGeom prst="rect">
            <a:avLst/>
          </a:prstGeom>
          <a:solidFill>
            <a:srgbClr val="7793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6000" rtlCol="0" anchor="ctr" anchorCtr="0"/>
          <a:lstStyle/>
          <a:p>
            <a:pPr marL="0" lvl="1" defTabSz="914400"/>
            <a:endParaRPr lang="en-US" sz="1800" b="1" dirty="0">
              <a:solidFill>
                <a:srgbClr val="0D3082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990600" y="4306329"/>
            <a:ext cx="6840824" cy="461665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it-IT" sz="24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investendo circa 50 MNL</a:t>
            </a:r>
            <a:endParaRPr lang="it-IT" sz="2400" b="1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2" name="Immagine 1" descr="book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190689"/>
            <a:ext cx="648072" cy="569193"/>
          </a:xfrm>
          <a:prstGeom prst="rect">
            <a:avLst/>
          </a:prstGeom>
        </p:spPr>
      </p:pic>
      <p:grpSp>
        <p:nvGrpSpPr>
          <p:cNvPr id="36" name="Gruppo 35"/>
          <p:cNvGrpSpPr/>
          <p:nvPr/>
        </p:nvGrpSpPr>
        <p:grpSpPr>
          <a:xfrm>
            <a:off x="603093" y="1081119"/>
            <a:ext cx="180000" cy="180000"/>
            <a:chOff x="539552" y="1628800"/>
            <a:chExt cx="180000" cy="180000"/>
          </a:xfrm>
        </p:grpSpPr>
        <p:sp>
          <p:nvSpPr>
            <p:cNvPr id="37" name="Triangolo rettangolo 36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38" name="Triangolo rettangolo 37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Gruppo 38"/>
          <p:cNvGrpSpPr/>
          <p:nvPr/>
        </p:nvGrpSpPr>
        <p:grpSpPr>
          <a:xfrm>
            <a:off x="1763688" y="1770004"/>
            <a:ext cx="180000" cy="180000"/>
            <a:chOff x="539552" y="1628800"/>
            <a:chExt cx="180000" cy="180000"/>
          </a:xfrm>
        </p:grpSpPr>
        <p:sp>
          <p:nvSpPr>
            <p:cNvPr id="40" name="Triangolo rettangolo 39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41" name="Triangolo rettangolo 40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Gruppo 41"/>
          <p:cNvGrpSpPr/>
          <p:nvPr/>
        </p:nvGrpSpPr>
        <p:grpSpPr>
          <a:xfrm>
            <a:off x="1755221" y="2859782"/>
            <a:ext cx="180000" cy="180000"/>
            <a:chOff x="539552" y="1628800"/>
            <a:chExt cx="180000" cy="180000"/>
          </a:xfrm>
        </p:grpSpPr>
        <p:sp>
          <p:nvSpPr>
            <p:cNvPr id="43" name="Triangolo rettangolo 42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44" name="Triangolo rettangolo 43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45" name="Gruppo 44"/>
          <p:cNvGrpSpPr/>
          <p:nvPr/>
        </p:nvGrpSpPr>
        <p:grpSpPr>
          <a:xfrm>
            <a:off x="600957" y="4316876"/>
            <a:ext cx="180000" cy="180000"/>
            <a:chOff x="539552" y="1628800"/>
            <a:chExt cx="180000" cy="180000"/>
          </a:xfrm>
        </p:grpSpPr>
        <p:sp>
          <p:nvSpPr>
            <p:cNvPr id="46" name="Triangolo rettangolo 45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0D30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47" name="Triangolo rettangolo 46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325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0"/>
          <p:cNvGrpSpPr/>
          <p:nvPr/>
        </p:nvGrpSpPr>
        <p:grpSpPr>
          <a:xfrm>
            <a:off x="822924" y="1383619"/>
            <a:ext cx="1295400" cy="1171853"/>
            <a:chOff x="717738" y="2212885"/>
            <a:chExt cx="7546211" cy="605191"/>
          </a:xfrm>
        </p:grpSpPr>
        <p:sp>
          <p:nvSpPr>
            <p:cNvPr id="22" name="Rectangle 16"/>
            <p:cNvSpPr/>
            <p:nvPr/>
          </p:nvSpPr>
          <p:spPr>
            <a:xfrm>
              <a:off x="717738" y="2212885"/>
              <a:ext cx="7546211" cy="60519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16000" rtlCol="0" anchor="ctr" anchorCtr="0"/>
            <a:lstStyle/>
            <a:p>
              <a:pPr marL="0" lvl="1" algn="ctr" defTabSz="914400"/>
              <a:endParaRPr lang="en-US" sz="1600" b="1" dirty="0">
                <a:solidFill>
                  <a:srgbClr val="0D3082"/>
                </a:solidFill>
              </a:endParaRPr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717742" y="2258393"/>
              <a:ext cx="7546207" cy="514174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 anchorCtr="0"/>
            <a:lstStyle/>
            <a:p>
              <a:pPr algn="ctr" defTabSz="914400"/>
              <a:endParaRPr lang="it-IT" sz="1400" dirty="0">
                <a:solidFill>
                  <a:srgbClr val="0D3082"/>
                </a:solidFill>
              </a:endParaRPr>
            </a:p>
          </p:txBody>
        </p:sp>
      </p:grpSp>
      <p:sp>
        <p:nvSpPr>
          <p:cNvPr id="7" name="Rettangolo 6"/>
          <p:cNvSpPr/>
          <p:nvPr/>
        </p:nvSpPr>
        <p:spPr>
          <a:xfrm>
            <a:off x="670523" y="1492798"/>
            <a:ext cx="1600200" cy="49244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it-IT" sz="1300" b="1" dirty="0" smtClean="0">
                <a:ln w="18415" cmpd="sng">
                  <a:noFill/>
                  <a:prstDash val="solid"/>
                </a:ln>
                <a:solidFill>
                  <a:srgbClr val="07206C"/>
                </a:solidFill>
              </a:rPr>
              <a:t>spiritualità ed immigrazione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2895602" y="1383618"/>
            <a:ext cx="1295400" cy="1117848"/>
            <a:chOff x="717738" y="2212885"/>
            <a:chExt cx="7546211" cy="605191"/>
          </a:xfrm>
        </p:grpSpPr>
        <p:sp>
          <p:nvSpPr>
            <p:cNvPr id="26" name="Rectangle 16"/>
            <p:cNvSpPr/>
            <p:nvPr/>
          </p:nvSpPr>
          <p:spPr>
            <a:xfrm>
              <a:off x="717738" y="2212885"/>
              <a:ext cx="7546211" cy="60519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16000" rtlCol="0" anchor="ctr" anchorCtr="0"/>
            <a:lstStyle/>
            <a:p>
              <a:pPr marL="0" lvl="1" algn="ctr" defTabSz="914400"/>
              <a:endParaRPr lang="en-US" sz="1600" b="1" dirty="0">
                <a:solidFill>
                  <a:srgbClr val="0D3082"/>
                </a:solidFill>
              </a:endParaRPr>
            </a:p>
          </p:txBody>
        </p:sp>
        <p:sp>
          <p:nvSpPr>
            <p:cNvPr id="27" name="Rectangle 9"/>
            <p:cNvSpPr>
              <a:spLocks noChangeArrowheads="1"/>
            </p:cNvSpPr>
            <p:nvPr/>
          </p:nvSpPr>
          <p:spPr bwMode="auto">
            <a:xfrm>
              <a:off x="717742" y="2258393"/>
              <a:ext cx="7546207" cy="514174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 anchorCtr="0"/>
            <a:lstStyle/>
            <a:p>
              <a:pPr algn="ctr" defTabSz="914400"/>
              <a:endParaRPr lang="it-IT" sz="1400" dirty="0">
                <a:solidFill>
                  <a:srgbClr val="0D3082"/>
                </a:solidFill>
              </a:endParaRPr>
            </a:p>
          </p:txBody>
        </p:sp>
      </p:grpSp>
      <p:sp>
        <p:nvSpPr>
          <p:cNvPr id="28" name="Rettangolo 27"/>
          <p:cNvSpPr/>
          <p:nvPr/>
        </p:nvSpPr>
        <p:spPr>
          <a:xfrm>
            <a:off x="2743201" y="1478497"/>
            <a:ext cx="1600200" cy="49244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it-IT" sz="1300" b="1" dirty="0" smtClean="0">
                <a:ln w="18415" cmpd="sng">
                  <a:noFill/>
                  <a:prstDash val="solid"/>
                </a:ln>
                <a:solidFill>
                  <a:srgbClr val="07206C"/>
                </a:solidFill>
              </a:rPr>
              <a:t>geografia </a:t>
            </a:r>
          </a:p>
          <a:p>
            <a:pPr algn="ctr" defTabSz="914400"/>
            <a:r>
              <a:rPr lang="it-IT" sz="1300" b="1" dirty="0">
                <a:ln w="18415" cmpd="sng">
                  <a:noFill/>
                  <a:prstDash val="solid"/>
                </a:ln>
                <a:solidFill>
                  <a:srgbClr val="07206C"/>
                </a:solidFill>
              </a:rPr>
              <a:t>e</a:t>
            </a:r>
            <a:r>
              <a:rPr lang="it-IT" sz="1300" b="1" dirty="0" smtClean="0">
                <a:ln w="18415" cmpd="sng">
                  <a:noFill/>
                  <a:prstDash val="solid"/>
                </a:ln>
                <a:solidFill>
                  <a:srgbClr val="07206C"/>
                </a:solidFill>
              </a:rPr>
              <a:t> culture</a:t>
            </a:r>
          </a:p>
        </p:txBody>
      </p:sp>
      <p:grpSp>
        <p:nvGrpSpPr>
          <p:cNvPr id="30" name="Gruppo 29"/>
          <p:cNvGrpSpPr/>
          <p:nvPr/>
        </p:nvGrpSpPr>
        <p:grpSpPr>
          <a:xfrm>
            <a:off x="5013924" y="1440768"/>
            <a:ext cx="1295400" cy="1114704"/>
            <a:chOff x="717738" y="2212885"/>
            <a:chExt cx="7546211" cy="605191"/>
          </a:xfrm>
        </p:grpSpPr>
        <p:sp>
          <p:nvSpPr>
            <p:cNvPr id="31" name="Rectangle 16"/>
            <p:cNvSpPr/>
            <p:nvPr/>
          </p:nvSpPr>
          <p:spPr>
            <a:xfrm>
              <a:off x="717738" y="2212885"/>
              <a:ext cx="7546211" cy="60519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16000" rtlCol="0" anchor="ctr" anchorCtr="0"/>
            <a:lstStyle/>
            <a:p>
              <a:pPr marL="0" lvl="1" algn="ctr" defTabSz="914400"/>
              <a:endParaRPr lang="en-US" sz="1600" b="1" dirty="0">
                <a:solidFill>
                  <a:srgbClr val="0D3082"/>
                </a:solidFill>
              </a:endParaRPr>
            </a:p>
          </p:txBody>
        </p:sp>
        <p:sp>
          <p:nvSpPr>
            <p:cNvPr id="32" name="Rectangle 9"/>
            <p:cNvSpPr>
              <a:spLocks noChangeArrowheads="1"/>
            </p:cNvSpPr>
            <p:nvPr/>
          </p:nvSpPr>
          <p:spPr bwMode="auto">
            <a:xfrm>
              <a:off x="717742" y="2258393"/>
              <a:ext cx="7546207" cy="514174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 anchorCtr="0"/>
            <a:lstStyle/>
            <a:p>
              <a:pPr algn="ctr" defTabSz="914400"/>
              <a:endParaRPr lang="it-IT" sz="1400" b="1" dirty="0">
                <a:solidFill>
                  <a:srgbClr val="0D3082"/>
                </a:solidFill>
              </a:endParaRPr>
            </a:p>
          </p:txBody>
        </p:sp>
      </p:grpSp>
      <p:sp>
        <p:nvSpPr>
          <p:cNvPr id="33" name="Rettangolo 32"/>
          <p:cNvSpPr/>
          <p:nvPr/>
        </p:nvSpPr>
        <p:spPr>
          <a:xfrm>
            <a:off x="4861523" y="1478496"/>
            <a:ext cx="1600200" cy="49244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it-IT" sz="1300" b="1" dirty="0" smtClean="0">
                <a:ln w="18415" cmpd="sng">
                  <a:noFill/>
                  <a:prstDash val="solid"/>
                </a:ln>
                <a:solidFill>
                  <a:srgbClr val="07206C"/>
                </a:solidFill>
              </a:rPr>
              <a:t>società </a:t>
            </a:r>
            <a:br>
              <a:rPr lang="it-IT" sz="1300" b="1" dirty="0" smtClean="0">
                <a:ln w="18415" cmpd="sng">
                  <a:noFill/>
                  <a:prstDash val="solid"/>
                </a:ln>
                <a:solidFill>
                  <a:srgbClr val="07206C"/>
                </a:solidFill>
              </a:rPr>
            </a:br>
            <a:r>
              <a:rPr lang="it-IT" sz="1300" b="1" dirty="0" smtClean="0">
                <a:ln w="18415" cmpd="sng">
                  <a:noFill/>
                  <a:prstDash val="solid"/>
                </a:ln>
                <a:solidFill>
                  <a:srgbClr val="07206C"/>
                </a:solidFill>
              </a:rPr>
              <a:t>e</a:t>
            </a:r>
            <a:r>
              <a:rPr lang="it-IT" sz="1300" b="1" dirty="0">
                <a:ln w="18415" cmpd="sng">
                  <a:noFill/>
                  <a:prstDash val="solid"/>
                </a:ln>
                <a:solidFill>
                  <a:srgbClr val="07206C"/>
                </a:solidFill>
              </a:rPr>
              <a:t> </a:t>
            </a:r>
            <a:r>
              <a:rPr lang="it-IT" sz="1300" b="1" dirty="0" smtClean="0">
                <a:ln w="18415" cmpd="sng">
                  <a:noFill/>
                  <a:prstDash val="solid"/>
                </a:ln>
                <a:solidFill>
                  <a:srgbClr val="07206C"/>
                </a:solidFill>
              </a:rPr>
              <a:t>storie</a:t>
            </a:r>
          </a:p>
        </p:txBody>
      </p:sp>
      <p:grpSp>
        <p:nvGrpSpPr>
          <p:cNvPr id="35" name="Gruppo 34"/>
          <p:cNvGrpSpPr/>
          <p:nvPr/>
        </p:nvGrpSpPr>
        <p:grpSpPr>
          <a:xfrm>
            <a:off x="7134467" y="1383619"/>
            <a:ext cx="1295400" cy="857249"/>
            <a:chOff x="717738" y="2212885"/>
            <a:chExt cx="7546211" cy="605191"/>
          </a:xfrm>
        </p:grpSpPr>
        <p:sp>
          <p:nvSpPr>
            <p:cNvPr id="36" name="Rectangle 16"/>
            <p:cNvSpPr/>
            <p:nvPr/>
          </p:nvSpPr>
          <p:spPr>
            <a:xfrm>
              <a:off x="717738" y="2212885"/>
              <a:ext cx="7546211" cy="60519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16000" rtlCol="0" anchor="ctr" anchorCtr="0"/>
            <a:lstStyle/>
            <a:p>
              <a:pPr marL="0" lvl="1" algn="ctr" defTabSz="914400"/>
              <a:endParaRPr lang="en-US" sz="1600" b="1" dirty="0">
                <a:solidFill>
                  <a:srgbClr val="0D3082"/>
                </a:solidFill>
              </a:endParaRPr>
            </a:p>
          </p:txBody>
        </p:sp>
        <p:sp>
          <p:nvSpPr>
            <p:cNvPr id="37" name="Rectangle 9"/>
            <p:cNvSpPr>
              <a:spLocks noChangeArrowheads="1"/>
            </p:cNvSpPr>
            <p:nvPr/>
          </p:nvSpPr>
          <p:spPr bwMode="auto">
            <a:xfrm>
              <a:off x="717742" y="2258393"/>
              <a:ext cx="7546207" cy="514174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 anchorCtr="0"/>
            <a:lstStyle/>
            <a:p>
              <a:pPr algn="ctr" defTabSz="914400"/>
              <a:endParaRPr lang="it-IT" sz="1400" dirty="0">
                <a:solidFill>
                  <a:srgbClr val="0D3082"/>
                </a:solidFill>
              </a:endParaRPr>
            </a:p>
          </p:txBody>
        </p:sp>
      </p:grpSp>
      <p:sp>
        <p:nvSpPr>
          <p:cNvPr id="38" name="Rettangolo 37"/>
          <p:cNvSpPr/>
          <p:nvPr/>
        </p:nvSpPr>
        <p:spPr>
          <a:xfrm>
            <a:off x="6982066" y="1421346"/>
            <a:ext cx="1600200" cy="49244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it-IT" sz="1300" b="1" dirty="0" smtClean="0">
                <a:ln w="18415" cmpd="sng">
                  <a:noFill/>
                  <a:prstDash val="solid"/>
                </a:ln>
                <a:solidFill>
                  <a:srgbClr val="07206C"/>
                </a:solidFill>
              </a:rPr>
              <a:t>cinema </a:t>
            </a:r>
            <a:br>
              <a:rPr lang="it-IT" sz="1300" b="1" dirty="0" smtClean="0">
                <a:ln w="18415" cmpd="sng">
                  <a:noFill/>
                  <a:prstDash val="solid"/>
                </a:ln>
                <a:solidFill>
                  <a:srgbClr val="07206C"/>
                </a:solidFill>
              </a:rPr>
            </a:br>
            <a:r>
              <a:rPr lang="it-IT" sz="1300" b="1" dirty="0" smtClean="0">
                <a:ln w="18415" cmpd="sng">
                  <a:noFill/>
                  <a:prstDash val="solid"/>
                </a:ln>
                <a:solidFill>
                  <a:srgbClr val="07206C"/>
                </a:solidFill>
              </a:rPr>
              <a:t>e</a:t>
            </a:r>
            <a:r>
              <a:rPr lang="it-IT" sz="1300" b="1" dirty="0">
                <a:ln w="18415" cmpd="sng">
                  <a:noFill/>
                  <a:prstDash val="solid"/>
                </a:ln>
                <a:solidFill>
                  <a:srgbClr val="07206C"/>
                </a:solidFill>
              </a:rPr>
              <a:t> </a:t>
            </a:r>
            <a:r>
              <a:rPr lang="it-IT" sz="1300" b="1" dirty="0" smtClean="0">
                <a:ln w="18415" cmpd="sng">
                  <a:noFill/>
                  <a:prstDash val="solid"/>
                </a:ln>
                <a:solidFill>
                  <a:srgbClr val="07206C"/>
                </a:solidFill>
              </a:rPr>
              <a:t>teatro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9600" y="955590"/>
            <a:ext cx="8001000" cy="455891"/>
          </a:xfrm>
          <a:prstGeom prst="rect">
            <a:avLst/>
          </a:prstGeom>
          <a:solidFill>
            <a:srgbClr val="0D30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 algn="ctr" defTabSz="914400"/>
            <a:r>
              <a:rPr lang="it-IT" sz="1800" b="1" cap="all" dirty="0" smtClean="0">
                <a:solidFill>
                  <a:prstClr val="white"/>
                </a:solidFill>
              </a:rPr>
              <a:t>Nel 2013 RAI CINEMA HA REALIZZATO 54 documentari</a:t>
            </a:r>
            <a:endParaRPr lang="it-IT" sz="1800" b="1" cap="all" dirty="0">
              <a:solidFill>
                <a:prstClr val="white"/>
              </a:solidFill>
            </a:endParaRPr>
          </a:p>
        </p:txBody>
      </p:sp>
      <p:pic>
        <p:nvPicPr>
          <p:cNvPr id="43" name="Immagine 42" descr="102944_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31394">
            <a:off x="4918190" y="2329829"/>
            <a:ext cx="1763118" cy="1053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Immagine 43" descr="docu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87454">
            <a:off x="2734222" y="2361123"/>
            <a:ext cx="1859938" cy="1134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Immagine 46" descr="kilimangiar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12264">
            <a:off x="630677" y="2498012"/>
            <a:ext cx="1728192" cy="1109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magine 1" descr="documentario_w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2379" y="1015325"/>
            <a:ext cx="432475" cy="305358"/>
          </a:xfrm>
          <a:prstGeom prst="rect">
            <a:avLst/>
          </a:prstGeom>
        </p:spPr>
      </p:pic>
      <p:pic>
        <p:nvPicPr>
          <p:cNvPr id="3" name="Immagine 2" descr="the-doors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85520">
            <a:off x="7038385" y="2133987"/>
            <a:ext cx="1659912" cy="1162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6" name="Rectangle 16"/>
          <p:cNvSpPr/>
          <p:nvPr/>
        </p:nvSpPr>
        <p:spPr>
          <a:xfrm>
            <a:off x="609600" y="3955176"/>
            <a:ext cx="8001000" cy="500019"/>
          </a:xfrm>
          <a:prstGeom prst="rect">
            <a:avLst/>
          </a:prstGeom>
          <a:solidFill>
            <a:srgbClr val="7793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6000" rtlCol="0" anchor="ctr" anchorCtr="0"/>
          <a:lstStyle/>
          <a:p>
            <a:pPr marL="0" lvl="1" defTabSz="914400"/>
            <a:endParaRPr lang="en-US" sz="1800" b="1" dirty="0">
              <a:solidFill>
                <a:srgbClr val="0D3082"/>
              </a:solidFill>
            </a:endParaRPr>
          </a:p>
        </p:txBody>
      </p:sp>
      <p:grpSp>
        <p:nvGrpSpPr>
          <p:cNvPr id="55" name="Gruppo 54"/>
          <p:cNvGrpSpPr/>
          <p:nvPr/>
        </p:nvGrpSpPr>
        <p:grpSpPr>
          <a:xfrm>
            <a:off x="600957" y="3956836"/>
            <a:ext cx="180000" cy="180000"/>
            <a:chOff x="539552" y="1628800"/>
            <a:chExt cx="180000" cy="180000"/>
          </a:xfrm>
        </p:grpSpPr>
        <p:sp>
          <p:nvSpPr>
            <p:cNvPr id="56" name="Triangolo rettangolo 55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0D30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57" name="Triangolo rettangolo 56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sp>
        <p:nvSpPr>
          <p:cNvPr id="41" name="Rettangolo 40"/>
          <p:cNvSpPr/>
          <p:nvPr/>
        </p:nvSpPr>
        <p:spPr>
          <a:xfrm>
            <a:off x="990600" y="3938657"/>
            <a:ext cx="6840824" cy="461665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it-IT" sz="24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c</a:t>
            </a:r>
            <a:r>
              <a:rPr lang="it-IT" sz="24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on un investimento di 2 MLN</a:t>
            </a:r>
            <a:endParaRPr lang="it-IT" sz="2400" b="1" dirty="0">
              <a:ln w="18415" cmpd="sng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grpSp>
        <p:nvGrpSpPr>
          <p:cNvPr id="58" name="Gruppo 57"/>
          <p:cNvGrpSpPr/>
          <p:nvPr/>
        </p:nvGrpSpPr>
        <p:grpSpPr>
          <a:xfrm>
            <a:off x="603093" y="951570"/>
            <a:ext cx="180000" cy="180000"/>
            <a:chOff x="539552" y="1628800"/>
            <a:chExt cx="180000" cy="180000"/>
          </a:xfrm>
        </p:grpSpPr>
        <p:sp>
          <p:nvSpPr>
            <p:cNvPr id="59" name="Triangolo rettangolo 58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60" name="Triangolo rettangolo 59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2731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609600" y="3652362"/>
            <a:ext cx="8001000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it-IT" sz="1800" b="1" cap="all" dirty="0" smtClean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e CIRCA 13 MILIONI </a:t>
            </a:r>
            <a:r>
              <a:rPr lang="it-IT" sz="1800" b="1" cap="all" dirty="0" err="1" smtClean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DI</a:t>
            </a:r>
            <a:r>
              <a:rPr lang="it-IT" sz="1800" b="1" cap="all" dirty="0" smtClean="0">
                <a:ln w="18415" cmpd="sng">
                  <a:noFill/>
                  <a:prstDash val="solid"/>
                </a:ln>
                <a:solidFill>
                  <a:srgbClr val="0D3082"/>
                </a:solidFill>
              </a:rPr>
              <a:t> BIGLIETTI VENDUTI</a:t>
            </a:r>
            <a:endParaRPr lang="it-IT" sz="1800" b="1" cap="all" dirty="0">
              <a:ln w="18415" cmpd="sng">
                <a:noFill/>
                <a:prstDash val="solid"/>
              </a:ln>
              <a:solidFill>
                <a:srgbClr val="0D308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921860"/>
            <a:ext cx="8077201" cy="955830"/>
          </a:xfrm>
          <a:prstGeom prst="rect">
            <a:avLst/>
          </a:prstGeom>
          <a:solidFill>
            <a:srgbClr val="0D30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 algn="ctr" defTabSz="914400"/>
            <a:r>
              <a:rPr lang="it-IT" sz="2800" b="1" cap="all" dirty="0" smtClean="0">
                <a:solidFill>
                  <a:prstClr val="white"/>
                </a:solidFill>
              </a:rPr>
              <a:t>Nel 2013 01 ha </a:t>
            </a:r>
            <a:r>
              <a:rPr lang="it-IT" sz="2800" b="1" cap="all" dirty="0" err="1" smtClean="0">
                <a:solidFill>
                  <a:prstClr val="white"/>
                </a:solidFill>
              </a:rPr>
              <a:t>DISTRIBUITo</a:t>
            </a:r>
            <a:r>
              <a:rPr lang="it-IT" sz="2800" b="1" cap="all" dirty="0" smtClean="0">
                <a:solidFill>
                  <a:prstClr val="white"/>
                </a:solidFill>
              </a:rPr>
              <a:t> </a:t>
            </a:r>
          </a:p>
          <a:p>
            <a:pPr algn="ctr" defTabSz="914400"/>
            <a:r>
              <a:rPr lang="it-IT" sz="2800" b="1" cap="all" dirty="0" smtClean="0">
                <a:solidFill>
                  <a:prstClr val="white"/>
                </a:solidFill>
              </a:rPr>
              <a:t>IN SALA 28 FILM</a:t>
            </a:r>
            <a:endParaRPr lang="it-IT" sz="2800" b="1" cap="all" dirty="0">
              <a:solidFill>
                <a:prstClr val="white"/>
              </a:solidFill>
            </a:endParaRPr>
          </a:p>
        </p:txBody>
      </p:sp>
      <p:sp>
        <p:nvSpPr>
          <p:cNvPr id="43" name="Rectangle 9"/>
          <p:cNvSpPr>
            <a:spLocks noChangeArrowheads="1"/>
          </p:cNvSpPr>
          <p:nvPr/>
        </p:nvSpPr>
        <p:spPr bwMode="auto">
          <a:xfrm flipH="1">
            <a:off x="611558" y="2039651"/>
            <a:ext cx="8066774" cy="85725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r>
              <a:rPr lang="it-IT" sz="4400" b="1" dirty="0" smtClean="0">
                <a:solidFill>
                  <a:srgbClr val="0D3082"/>
                </a:solidFill>
              </a:rPr>
              <a:t>20 </a:t>
            </a:r>
            <a:r>
              <a:rPr lang="it-IT" sz="4400" dirty="0" smtClean="0">
                <a:solidFill>
                  <a:srgbClr val="0D3082"/>
                </a:solidFill>
              </a:rPr>
              <a:t>dei quali </a:t>
            </a:r>
            <a:r>
              <a:rPr lang="it-IT" sz="4400" b="1" dirty="0" smtClean="0">
                <a:solidFill>
                  <a:srgbClr val="0D3082"/>
                </a:solidFill>
              </a:rPr>
              <a:t>ITALIANI</a:t>
            </a:r>
            <a:endParaRPr lang="it-IT" sz="4400" b="1" dirty="0">
              <a:solidFill>
                <a:srgbClr val="0D3082"/>
              </a:solidFill>
            </a:endParaRPr>
          </a:p>
        </p:txBody>
      </p:sp>
      <p:pic>
        <p:nvPicPr>
          <p:cNvPr id="3" name="Immagine 2" descr="tick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6276" y="3740344"/>
            <a:ext cx="324036" cy="324036"/>
          </a:xfrm>
          <a:prstGeom prst="rect">
            <a:avLst/>
          </a:prstGeom>
        </p:spPr>
      </p:pic>
      <p:pic>
        <p:nvPicPr>
          <p:cNvPr id="4" name="Immagine 3" descr="ital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8010" y="2156167"/>
            <a:ext cx="602422" cy="639567"/>
          </a:xfrm>
          <a:prstGeom prst="rect">
            <a:avLst/>
          </a:prstGeom>
        </p:spPr>
      </p:pic>
      <p:sp>
        <p:nvSpPr>
          <p:cNvPr id="32" name="Rectangle 16"/>
          <p:cNvSpPr/>
          <p:nvPr/>
        </p:nvSpPr>
        <p:spPr>
          <a:xfrm>
            <a:off x="609600" y="3163851"/>
            <a:ext cx="8001000" cy="500019"/>
          </a:xfrm>
          <a:prstGeom prst="rect">
            <a:avLst/>
          </a:prstGeom>
          <a:solidFill>
            <a:srgbClr val="7793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6000" rtlCol="0" anchor="ctr" anchorCtr="0"/>
          <a:lstStyle/>
          <a:p>
            <a:pPr marL="0" lvl="1" defTabSz="914400"/>
            <a:endParaRPr lang="en-US" sz="1800" b="1" dirty="0">
              <a:solidFill>
                <a:srgbClr val="0D3082"/>
              </a:solidFill>
            </a:endParaRPr>
          </a:p>
        </p:txBody>
      </p:sp>
      <p:grpSp>
        <p:nvGrpSpPr>
          <p:cNvPr id="33" name="Gruppo 32"/>
          <p:cNvGrpSpPr/>
          <p:nvPr/>
        </p:nvGrpSpPr>
        <p:grpSpPr>
          <a:xfrm>
            <a:off x="600957" y="3156191"/>
            <a:ext cx="180000" cy="180000"/>
            <a:chOff x="539552" y="1628800"/>
            <a:chExt cx="180000" cy="180000"/>
          </a:xfrm>
        </p:grpSpPr>
        <p:sp>
          <p:nvSpPr>
            <p:cNvPr id="34" name="Triangolo rettangolo 33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0D30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35" name="Triangolo rettangolo 34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sp>
        <p:nvSpPr>
          <p:cNvPr id="50" name="Rettangolo 49"/>
          <p:cNvSpPr/>
          <p:nvPr/>
        </p:nvSpPr>
        <p:spPr>
          <a:xfrm>
            <a:off x="719572" y="3200284"/>
            <a:ext cx="7543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it-IT" sz="2100" b="1" dirty="0" smtClean="0">
                <a:ln w="18415" cmpd="sng">
                  <a:noFill/>
                  <a:prstDash val="solid"/>
                </a:ln>
                <a:solidFill>
                  <a:prstClr val="white"/>
                </a:solidFill>
              </a:rPr>
              <a:t>per un Box Office complessivo di circa 80 MLN</a:t>
            </a:r>
          </a:p>
          <a:p>
            <a:pPr algn="ctr" defTabSz="914400"/>
            <a:endParaRPr lang="it-IT" sz="2100" b="1" dirty="0">
              <a:ln w="18415" cmpd="sng">
                <a:noFill/>
                <a:prstDash val="solid"/>
              </a:ln>
              <a:solidFill>
                <a:prstClr val="white"/>
              </a:solidFill>
            </a:endParaRPr>
          </a:p>
        </p:txBody>
      </p:sp>
      <p:pic>
        <p:nvPicPr>
          <p:cNvPr id="37" name="Immagine 36" descr="tick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3740344"/>
            <a:ext cx="324036" cy="324036"/>
          </a:xfrm>
          <a:prstGeom prst="rect">
            <a:avLst/>
          </a:prstGeom>
        </p:spPr>
      </p:pic>
      <p:grpSp>
        <p:nvGrpSpPr>
          <p:cNvPr id="38" name="Gruppo 37"/>
          <p:cNvGrpSpPr/>
          <p:nvPr/>
        </p:nvGrpSpPr>
        <p:grpSpPr>
          <a:xfrm>
            <a:off x="603093" y="915566"/>
            <a:ext cx="180000" cy="180000"/>
            <a:chOff x="539552" y="1628800"/>
            <a:chExt cx="180000" cy="180000"/>
          </a:xfrm>
        </p:grpSpPr>
        <p:sp>
          <p:nvSpPr>
            <p:cNvPr id="39" name="Triangolo rettangolo 38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41" name="Triangolo rettangolo 40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45" name="Gruppo 44"/>
          <p:cNvGrpSpPr/>
          <p:nvPr/>
        </p:nvGrpSpPr>
        <p:grpSpPr>
          <a:xfrm>
            <a:off x="611560" y="2038407"/>
            <a:ext cx="180000" cy="180000"/>
            <a:chOff x="539552" y="1628800"/>
            <a:chExt cx="180000" cy="180000"/>
          </a:xfrm>
        </p:grpSpPr>
        <p:sp>
          <p:nvSpPr>
            <p:cNvPr id="46" name="Triangolo rettangolo 45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47" name="Triangolo rettangolo 46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pic>
        <p:nvPicPr>
          <p:cNvPr id="5" name="Immagine 4" descr="cinema_bianc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11304">
            <a:off x="7709428" y="1104725"/>
            <a:ext cx="606634" cy="57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896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539552" y="600849"/>
            <a:ext cx="8229600" cy="4847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it-IT"/>
            </a:defPPr>
            <a:lvl1pPr algn="ctr" eaLnBrk="0" hangingPunct="0">
              <a:spcBef>
                <a:spcPct val="0"/>
              </a:spcBef>
              <a:buNone/>
              <a:defRPr b="0">
                <a:solidFill>
                  <a:srgbClr val="0D308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it-IT" sz="1800" dirty="0"/>
              <a:t>DISTRIBUZIONE CINEMATOGRAFICA: IL 2013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468312" y="1095586"/>
            <a:ext cx="2123468" cy="3940324"/>
            <a:chOff x="-2174311" y="1516797"/>
            <a:chExt cx="2123468" cy="5446133"/>
          </a:xfrm>
        </p:grpSpPr>
        <p:sp>
          <p:nvSpPr>
            <p:cNvPr id="5" name="Rectangle 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-2174311" y="3706370"/>
              <a:ext cx="2123468" cy="1560845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/>
          </p:spPr>
          <p:txBody>
            <a:bodyPr wrap="square" lIns="144000" tIns="72000" rIns="72000" bIns="72000">
              <a:noAutofit/>
            </a:bodyPr>
            <a:lstStyle/>
            <a:p>
              <a:pPr marL="1551" lvl="1" defTabSz="874935">
                <a:lnSpc>
                  <a:spcPct val="80000"/>
                </a:lnSpc>
                <a:spcBef>
                  <a:spcPct val="15000"/>
                </a:spcBef>
                <a:buClr>
                  <a:srgbClr val="1F497D"/>
                </a:buClr>
                <a:buSzPct val="110000"/>
              </a:pPr>
              <a:r>
                <a:rPr lang="it-IT" sz="4400" b="1" spc="-300" dirty="0" smtClean="0">
                  <a:solidFill>
                    <a:srgbClr val="0D3082"/>
                  </a:solidFill>
                </a:rPr>
                <a:t>4°</a:t>
              </a:r>
            </a:p>
            <a:p>
              <a:pPr marL="1551" lvl="1" defTabSz="874935">
                <a:lnSpc>
                  <a:spcPct val="80000"/>
                </a:lnSpc>
                <a:spcBef>
                  <a:spcPct val="15000"/>
                </a:spcBef>
                <a:buClr>
                  <a:srgbClr val="1F497D"/>
                </a:buClr>
                <a:buSzPct val="110000"/>
              </a:pPr>
              <a:r>
                <a:rPr lang="it-IT" sz="1200" dirty="0" smtClean="0">
                  <a:solidFill>
                    <a:srgbClr val="0D3082"/>
                  </a:solidFill>
                </a:rPr>
                <a:t>posto della classifica</a:t>
              </a:r>
            </a:p>
            <a:p>
              <a:pPr marL="1551" lvl="1" defTabSz="874935">
                <a:lnSpc>
                  <a:spcPct val="80000"/>
                </a:lnSpc>
                <a:spcBef>
                  <a:spcPct val="15000"/>
                </a:spcBef>
                <a:buClr>
                  <a:srgbClr val="1F497D"/>
                </a:buClr>
                <a:buSzPct val="110000"/>
              </a:pPr>
              <a:r>
                <a:rPr lang="it-IT" sz="1200" dirty="0" smtClean="0">
                  <a:solidFill>
                    <a:srgbClr val="0D3082"/>
                  </a:solidFill>
                </a:rPr>
                <a:t>dei distributori italiani</a:t>
              </a:r>
              <a:endParaRPr lang="it-IT" sz="1200" dirty="0">
                <a:solidFill>
                  <a:srgbClr val="0D3082"/>
                </a:solidFill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-2174311" y="1516797"/>
              <a:ext cx="2123467" cy="346368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  <a:extLst/>
          </p:spPr>
          <p:txBody>
            <a:bodyPr wrap="square" lIns="72000" tIns="72000" rIns="72000" bIns="72000" anchor="ctr" anchorCtr="0">
              <a:noAutofit/>
            </a:bodyPr>
            <a:lstStyle/>
            <a:p>
              <a:pPr algn="ctr" defTabSz="914400"/>
              <a:r>
                <a:rPr lang="it-IT" sz="1600" b="1" dirty="0" smtClean="0">
                  <a:solidFill>
                    <a:prstClr val="white"/>
                  </a:solidFill>
                </a:rPr>
                <a:t>2013</a:t>
              </a:r>
              <a:endParaRPr lang="it-IT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-2174311" y="5352411"/>
              <a:ext cx="2123467" cy="161051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/>
          </p:spPr>
          <p:txBody>
            <a:bodyPr wrap="square" lIns="144000" tIns="72000" rIns="72000" bIns="72000">
              <a:noAutofit/>
            </a:bodyPr>
            <a:lstStyle/>
            <a:p>
              <a:pPr marL="1551" lvl="1" defTabSz="874935">
                <a:spcBef>
                  <a:spcPct val="15000"/>
                </a:spcBef>
                <a:buClr>
                  <a:srgbClr val="1F497D"/>
                </a:buClr>
                <a:buSzPct val="110000"/>
              </a:pPr>
              <a:r>
                <a:rPr lang="it-IT" sz="4400" b="1" spc="-300" dirty="0" smtClean="0">
                  <a:solidFill>
                    <a:srgbClr val="0D3082"/>
                  </a:solidFill>
                </a:rPr>
                <a:t>13%</a:t>
              </a:r>
              <a:endParaRPr lang="it-IT" sz="4400" spc="-300" dirty="0">
                <a:solidFill>
                  <a:srgbClr val="0D3082"/>
                </a:solidFill>
              </a:endParaRPr>
            </a:p>
            <a:p>
              <a:pPr marL="1551" lvl="1" defTabSz="874935">
                <a:lnSpc>
                  <a:spcPct val="80000"/>
                </a:lnSpc>
                <a:spcBef>
                  <a:spcPct val="15000"/>
                </a:spcBef>
                <a:buClr>
                  <a:srgbClr val="1F497D"/>
                </a:buClr>
                <a:buSzPct val="110000"/>
              </a:pPr>
              <a:r>
                <a:rPr lang="it-IT" sz="1200" dirty="0" smtClean="0">
                  <a:solidFill>
                    <a:srgbClr val="0D3082"/>
                  </a:solidFill>
                </a:rPr>
                <a:t>la quota di mercato più </a:t>
              </a:r>
              <a:r>
                <a:rPr lang="it-IT" sz="1200" dirty="0">
                  <a:solidFill>
                    <a:srgbClr val="0D3082"/>
                  </a:solidFill>
                </a:rPr>
                <a:t>alta dalla nascita della società</a:t>
              </a:r>
            </a:p>
          </p:txBody>
        </p:sp>
      </p:grpSp>
      <p:graphicFrame>
        <p:nvGraphicFramePr>
          <p:cNvPr id="10" name="Grafico 9"/>
          <p:cNvGraphicFramePr/>
          <p:nvPr>
            <p:extLst/>
          </p:nvPr>
        </p:nvGraphicFramePr>
        <p:xfrm>
          <a:off x="2987824" y="907301"/>
          <a:ext cx="6864690" cy="4158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491881" y="2031690"/>
            <a:ext cx="1347147" cy="3739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algn="ctr" defTabSz="874935">
              <a:lnSpc>
                <a:spcPct val="80000"/>
              </a:lnSpc>
              <a:spcBef>
                <a:spcPts val="600"/>
              </a:spcBef>
              <a:buClr>
                <a:srgbClr val="1F497D"/>
              </a:buClr>
              <a:buSzPct val="110000"/>
            </a:pPr>
            <a:r>
              <a:rPr lang="en-US" sz="1200" dirty="0">
                <a:solidFill>
                  <a:srgbClr val="0D3082"/>
                </a:solidFill>
              </a:rPr>
              <a:t>20th Century </a:t>
            </a:r>
            <a:r>
              <a:rPr lang="en-US" sz="1200" dirty="0" smtClean="0">
                <a:solidFill>
                  <a:srgbClr val="0D3082"/>
                </a:solidFill>
              </a:rPr>
              <a:t/>
            </a:r>
            <a:br>
              <a:rPr lang="en-US" sz="1200" dirty="0" smtClean="0">
                <a:solidFill>
                  <a:srgbClr val="0D3082"/>
                </a:solidFill>
              </a:rPr>
            </a:br>
            <a:r>
              <a:rPr lang="en-US" sz="1200" dirty="0" smtClean="0">
                <a:solidFill>
                  <a:srgbClr val="0D3082"/>
                </a:solidFill>
              </a:rPr>
              <a:t>Fox Italia</a:t>
            </a:r>
          </a:p>
          <a:p>
            <a:pPr marL="1551" lvl="1" algn="ctr" defTabSz="874935">
              <a:lnSpc>
                <a:spcPct val="80000"/>
              </a:lnSpc>
              <a:spcBef>
                <a:spcPts val="600"/>
              </a:spcBef>
              <a:buClr>
                <a:srgbClr val="1F497D"/>
              </a:buClr>
              <a:buSzPct val="110000"/>
            </a:pPr>
            <a:r>
              <a:rPr lang="en-US" sz="1200" dirty="0" smtClean="0">
                <a:solidFill>
                  <a:srgbClr val="0D3082"/>
                </a:solidFill>
              </a:rPr>
              <a:t>7,5</a:t>
            </a:r>
            <a:r>
              <a:rPr lang="en-US" sz="1200" dirty="0">
                <a:solidFill>
                  <a:srgbClr val="0D3082"/>
                </a:solidFill>
              </a:rPr>
              <a:t>%</a:t>
            </a:r>
          </a:p>
        </p:txBody>
      </p:sp>
      <p:sp>
        <p:nvSpPr>
          <p:cNvPr id="19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629009" y="3903898"/>
            <a:ext cx="1347147" cy="3739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algn="ctr" defTabSz="874935">
              <a:lnSpc>
                <a:spcPct val="80000"/>
              </a:lnSpc>
              <a:spcBef>
                <a:spcPts val="600"/>
              </a:spcBef>
              <a:buClr>
                <a:srgbClr val="1F497D"/>
              </a:buClr>
              <a:buSzPct val="110000"/>
            </a:pPr>
            <a:r>
              <a:rPr lang="en-US" sz="3200" b="1" dirty="0" smtClean="0">
                <a:solidFill>
                  <a:prstClr val="white"/>
                </a:solidFill>
              </a:rPr>
              <a:t>13%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13" name="Immagine 12" descr="Logo_01_Distribution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864" y="1383618"/>
            <a:ext cx="1113873" cy="1188132"/>
          </a:xfrm>
          <a:prstGeom prst="rect">
            <a:avLst/>
          </a:prstGeom>
        </p:spPr>
      </p:pic>
      <p:pic>
        <p:nvPicPr>
          <p:cNvPr id="17" name="Immagine 16" descr="Logo_01_Distribution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2114" y="4355302"/>
            <a:ext cx="521914" cy="5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428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539552" y="588997"/>
            <a:ext cx="8229600" cy="3134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it-IT"/>
            </a:defPPr>
            <a:lvl1pPr algn="ctr" eaLnBrk="0" hangingPunct="0">
              <a:spcBef>
                <a:spcPct val="0"/>
              </a:spcBef>
              <a:buNone/>
              <a:defRPr b="0">
                <a:solidFill>
                  <a:srgbClr val="0D308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it-IT" sz="1800" dirty="0"/>
              <a:t>DISTRIBUZIONE CINEMATOGRAFICA: </a:t>
            </a:r>
            <a:endParaRPr lang="it-IT" sz="1800" dirty="0" smtClean="0"/>
          </a:p>
          <a:p>
            <a:pPr defTabSz="914400"/>
            <a:r>
              <a:rPr lang="it-IT" sz="1800" dirty="0" smtClean="0"/>
              <a:t>TOP </a:t>
            </a:r>
            <a:r>
              <a:rPr lang="it-IT" sz="1800" dirty="0"/>
              <a:t>PERFORMER 2013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 flipH="1">
            <a:off x="1439652" y="1196523"/>
            <a:ext cx="7247148" cy="1143000"/>
          </a:xfrm>
          <a:prstGeom prst="rect">
            <a:avLst/>
          </a:prstGeom>
          <a:solidFill>
            <a:srgbClr val="0D30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endParaRPr lang="it-IT" sz="1600" b="1" dirty="0">
              <a:solidFill>
                <a:srgbClr val="0D3082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 flipH="1">
            <a:off x="609600" y="2457451"/>
            <a:ext cx="1828800" cy="11430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endParaRPr lang="it-IT" sz="1600" b="1" dirty="0">
              <a:solidFill>
                <a:srgbClr val="0D3082"/>
              </a:solidFill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 flipH="1">
            <a:off x="609600" y="3714750"/>
            <a:ext cx="1905000" cy="11430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endParaRPr lang="it-IT" sz="1600" b="1" dirty="0">
              <a:solidFill>
                <a:srgbClr val="0D3082"/>
              </a:solidFill>
            </a:endParaRPr>
          </a:p>
        </p:txBody>
      </p:sp>
      <p:pic>
        <p:nvPicPr>
          <p:cNvPr id="11" name="Picture 2" descr="http://www.055firenze.it/cms/userfiles/100005/images/un-fantastico-via-vai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1" y="2457451"/>
            <a:ext cx="922039" cy="1131152"/>
          </a:xfrm>
          <a:prstGeom prst="rect">
            <a:avLst/>
          </a:prstGeom>
          <a:noFill/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 flipH="1">
            <a:off x="3505200" y="2457451"/>
            <a:ext cx="2362200" cy="11430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endParaRPr lang="it-IT" sz="1600" b="1" dirty="0">
              <a:solidFill>
                <a:srgbClr val="0D3082"/>
              </a:solidFill>
            </a:endParaRPr>
          </a:p>
        </p:txBody>
      </p:sp>
      <p:pic>
        <p:nvPicPr>
          <p:cNvPr id="9" name="Picture 2" descr="R:\PBC\PC\locandine\Benvenuto presiden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1" y="2457451"/>
            <a:ext cx="874947" cy="1143000"/>
          </a:xfrm>
          <a:prstGeom prst="rect">
            <a:avLst/>
          </a:prstGeom>
          <a:noFill/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 flipH="1">
            <a:off x="6248400" y="2457451"/>
            <a:ext cx="1981200" cy="11430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endParaRPr lang="it-IT" sz="1600" b="1" dirty="0">
              <a:solidFill>
                <a:srgbClr val="0D3082"/>
              </a:solidFill>
            </a:endParaRPr>
          </a:p>
        </p:txBody>
      </p:sp>
      <p:pic>
        <p:nvPicPr>
          <p:cNvPr id="10" name="Picture 5" descr="R:\PBC\PC\locandine\mai stati uni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2457450"/>
            <a:ext cx="888386" cy="1143001"/>
          </a:xfrm>
          <a:prstGeom prst="rect">
            <a:avLst/>
          </a:prstGeom>
          <a:noFill/>
        </p:spPr>
      </p:pic>
      <p:pic>
        <p:nvPicPr>
          <p:cNvPr id="5" name="Picture 4" descr="R:\PBC\PC\locandine\Principe abusivo (Siani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1" y="1196523"/>
            <a:ext cx="864095" cy="1146627"/>
          </a:xfrm>
          <a:prstGeom prst="rect">
            <a:avLst/>
          </a:prstGeom>
          <a:noFill/>
        </p:spPr>
      </p:pic>
      <p:pic>
        <p:nvPicPr>
          <p:cNvPr id="17" name="Picture 8" descr="http://www.voto10.it/cinema/uploads/foto/rush_i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3717406"/>
            <a:ext cx="907794" cy="1142016"/>
          </a:xfrm>
          <a:prstGeom prst="rect">
            <a:avLst/>
          </a:prstGeom>
          <a:noFill/>
        </p:spPr>
      </p:pic>
      <p:sp>
        <p:nvSpPr>
          <p:cNvPr id="19" name="Rectangle 9"/>
          <p:cNvSpPr>
            <a:spLocks noChangeArrowheads="1"/>
          </p:cNvSpPr>
          <p:nvPr/>
        </p:nvSpPr>
        <p:spPr bwMode="auto">
          <a:xfrm flipH="1">
            <a:off x="3276600" y="3714750"/>
            <a:ext cx="1295400" cy="11430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endParaRPr lang="it-IT" sz="1600" b="1" dirty="0">
              <a:solidFill>
                <a:srgbClr val="0D3082"/>
              </a:solidFill>
            </a:endParaRPr>
          </a:p>
        </p:txBody>
      </p:sp>
      <p:pic>
        <p:nvPicPr>
          <p:cNvPr id="14" name="Picture 3" descr="R:\PBC\PC\locandine\Educazione siberiana (gabriele salvatores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1104" y="3714751"/>
            <a:ext cx="980296" cy="1142999"/>
          </a:xfrm>
          <a:prstGeom prst="rect">
            <a:avLst/>
          </a:prstGeom>
          <a:noFill/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 flipH="1">
            <a:off x="5334000" y="3714750"/>
            <a:ext cx="1295400" cy="11430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endParaRPr lang="it-IT" sz="1600" b="1" dirty="0">
              <a:solidFill>
                <a:srgbClr val="0D3082"/>
              </a:solidFill>
            </a:endParaRPr>
          </a:p>
        </p:txBody>
      </p:sp>
      <p:pic>
        <p:nvPicPr>
          <p:cNvPr id="16" name="Picture 4" descr="http://mr.comingsoon.it/imgdb/locandine/big/4939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3714750"/>
            <a:ext cx="983400" cy="1142016"/>
          </a:xfrm>
          <a:prstGeom prst="rect">
            <a:avLst/>
          </a:prstGeom>
          <a:noFill/>
        </p:spPr>
      </p:pic>
      <p:sp>
        <p:nvSpPr>
          <p:cNvPr id="21" name="Rectangle 9"/>
          <p:cNvSpPr>
            <a:spLocks noChangeArrowheads="1"/>
          </p:cNvSpPr>
          <p:nvPr/>
        </p:nvSpPr>
        <p:spPr bwMode="auto">
          <a:xfrm flipH="1">
            <a:off x="7315200" y="3714750"/>
            <a:ext cx="1371600" cy="11430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endParaRPr lang="it-IT" sz="1600" b="1" dirty="0">
              <a:solidFill>
                <a:srgbClr val="0D3082"/>
              </a:solidFill>
            </a:endParaRPr>
          </a:p>
        </p:txBody>
      </p:sp>
      <p:pic>
        <p:nvPicPr>
          <p:cNvPr id="18" name="Immagine 17" descr="Mafia uccide solo d'estate.jpg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05601" y="3714750"/>
            <a:ext cx="897231" cy="1142016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1763688" y="1383618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it-IT" sz="2600" b="1" cap="all" dirty="0" smtClean="0">
                <a:ln w="12700">
                  <a:noFill/>
                  <a:prstDash val="solid"/>
                </a:ln>
                <a:solidFill>
                  <a:prstClr val="white"/>
                </a:solidFill>
              </a:rPr>
              <a:t>14,9 milioni </a:t>
            </a:r>
            <a:r>
              <a:rPr lang="it-IT" sz="2400" cap="all" dirty="0" smtClean="0">
                <a:ln w="12700">
                  <a:noFill/>
                  <a:prstDash val="solid"/>
                </a:ln>
                <a:solidFill>
                  <a:prstClr val="white"/>
                </a:solidFill>
              </a:rPr>
              <a:t>€ </a:t>
            </a:r>
            <a:r>
              <a:rPr lang="it-IT" sz="2600" cap="all" dirty="0" smtClean="0">
                <a:ln w="12700">
                  <a:noFill/>
                  <a:prstDash val="solid"/>
                </a:ln>
                <a:solidFill>
                  <a:prstClr val="white"/>
                </a:solidFill>
              </a:rPr>
              <a:t>di Box Office</a:t>
            </a:r>
          </a:p>
          <a:p>
            <a:pPr defTabSz="914400"/>
            <a:r>
              <a:rPr lang="it-IT" sz="2000" dirty="0" smtClean="0">
                <a:ln w="12700">
                  <a:noFill/>
                  <a:prstDash val="solid"/>
                </a:ln>
                <a:solidFill>
                  <a:prstClr val="white"/>
                </a:solidFill>
              </a:rPr>
              <a:t>terzo incasso di sempre di Rai Cinema</a:t>
            </a:r>
            <a:endParaRPr lang="it-IT" sz="2000" dirty="0">
              <a:ln w="12700">
                <a:noFill/>
                <a:prstDash val="solid"/>
              </a:ln>
              <a:solidFill>
                <a:prstClr val="white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685800" y="2355726"/>
            <a:ext cx="1447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endParaRPr lang="it-IT" sz="1400" b="1" cap="all" dirty="0" smtClean="0">
              <a:ln w="12700">
                <a:noFill/>
                <a:prstDash val="solid"/>
              </a:ln>
              <a:solidFill>
                <a:srgbClr val="07206C"/>
              </a:solidFill>
            </a:endParaRPr>
          </a:p>
          <a:p>
            <a:pPr algn="r" defTabSz="914400"/>
            <a:r>
              <a:rPr lang="it-IT" sz="1400" b="1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9,1 milioni </a:t>
            </a:r>
          </a:p>
          <a:p>
            <a:pPr algn="r" defTabSz="914400"/>
            <a: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euro </a:t>
            </a:r>
            <a:b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</a:br>
            <a: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Box Office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3505200" y="2355726"/>
            <a:ext cx="1447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endParaRPr lang="it-IT" sz="1400" b="1" cap="all" dirty="0" smtClean="0">
              <a:ln w="12700">
                <a:noFill/>
                <a:prstDash val="solid"/>
              </a:ln>
              <a:solidFill>
                <a:srgbClr val="07206C"/>
              </a:solidFill>
            </a:endParaRPr>
          </a:p>
          <a:p>
            <a:pPr algn="r" defTabSz="914400"/>
            <a:r>
              <a:rPr lang="it-IT" sz="1400" b="1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9,1 milioni </a:t>
            </a:r>
          </a:p>
          <a:p>
            <a:pPr algn="r" defTabSz="914400"/>
            <a: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euro </a:t>
            </a:r>
            <a:b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</a:br>
            <a: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Box Office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6248400" y="2355726"/>
            <a:ext cx="1447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endParaRPr lang="it-IT" sz="1400" b="1" cap="all" dirty="0" smtClean="0">
              <a:ln w="12700">
                <a:noFill/>
                <a:prstDash val="solid"/>
              </a:ln>
              <a:solidFill>
                <a:srgbClr val="07206C"/>
              </a:solidFill>
            </a:endParaRPr>
          </a:p>
          <a:p>
            <a:pPr algn="r" defTabSz="914400"/>
            <a:r>
              <a:rPr lang="it-IT" sz="1400" b="1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5,7 milioni </a:t>
            </a:r>
          </a:p>
          <a:p>
            <a:pPr algn="r" defTabSz="914400"/>
            <a: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euro </a:t>
            </a:r>
            <a:b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</a:br>
            <a: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Box Office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1524000" y="3771900"/>
            <a:ext cx="1447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endParaRPr lang="it-IT" sz="1200" b="1" cap="all" dirty="0" smtClean="0">
              <a:ln w="12700">
                <a:noFill/>
                <a:prstDash val="solid"/>
              </a:ln>
              <a:solidFill>
                <a:srgbClr val="07206C"/>
              </a:solidFill>
            </a:endParaRPr>
          </a:p>
          <a:p>
            <a:pPr defTabSz="914400"/>
            <a:r>
              <a:rPr lang="it-IT" sz="1200" b="1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6,6 milioni </a:t>
            </a:r>
          </a:p>
          <a:p>
            <a:pPr defTabSz="914400"/>
            <a:r>
              <a:rPr lang="it-IT" sz="12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euro </a:t>
            </a:r>
            <a:br>
              <a:rPr lang="it-IT" sz="12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</a:br>
            <a:r>
              <a:rPr lang="it-IT" sz="12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Box </a:t>
            </a:r>
          </a:p>
          <a:p>
            <a:pPr defTabSz="914400"/>
            <a:r>
              <a:rPr lang="it-IT" sz="12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Office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3581400" y="3771900"/>
            <a:ext cx="1447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endParaRPr lang="it-IT" sz="1200" b="1" cap="all" dirty="0" smtClean="0">
              <a:ln w="12700">
                <a:noFill/>
                <a:prstDash val="solid"/>
              </a:ln>
              <a:solidFill>
                <a:srgbClr val="07206C"/>
              </a:solidFill>
            </a:endParaRPr>
          </a:p>
          <a:p>
            <a:pPr defTabSz="914400"/>
            <a:r>
              <a:rPr lang="it-IT" sz="1200" b="1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4,4 milioni </a:t>
            </a:r>
          </a:p>
          <a:p>
            <a:pPr defTabSz="914400"/>
            <a:r>
              <a:rPr lang="it-IT" sz="12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euro </a:t>
            </a:r>
            <a:br>
              <a:rPr lang="it-IT" sz="12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</a:br>
            <a:r>
              <a:rPr lang="it-IT" sz="12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Box </a:t>
            </a:r>
          </a:p>
          <a:p>
            <a:pPr defTabSz="914400"/>
            <a:r>
              <a:rPr lang="it-IT" sz="12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Office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5638800" y="3771900"/>
            <a:ext cx="1447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endParaRPr lang="it-IT" sz="1200" b="1" cap="all" dirty="0" smtClean="0">
              <a:ln w="12700">
                <a:noFill/>
                <a:prstDash val="solid"/>
              </a:ln>
              <a:solidFill>
                <a:srgbClr val="07206C"/>
              </a:solidFill>
            </a:endParaRPr>
          </a:p>
          <a:p>
            <a:pPr defTabSz="914400"/>
            <a:r>
              <a:rPr lang="it-IT" sz="1200" b="1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4,4 milioni </a:t>
            </a:r>
          </a:p>
          <a:p>
            <a:pPr defTabSz="914400"/>
            <a:r>
              <a:rPr lang="it-IT" sz="12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euro </a:t>
            </a:r>
            <a:br>
              <a:rPr lang="it-IT" sz="12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</a:br>
            <a:r>
              <a:rPr lang="it-IT" sz="12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Box </a:t>
            </a:r>
          </a:p>
          <a:p>
            <a:pPr defTabSz="914400"/>
            <a:r>
              <a:rPr lang="it-IT" sz="12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Office</a:t>
            </a:r>
          </a:p>
        </p:txBody>
      </p:sp>
      <p:sp>
        <p:nvSpPr>
          <p:cNvPr id="31" name="Rettangolo 30"/>
          <p:cNvSpPr/>
          <p:nvPr/>
        </p:nvSpPr>
        <p:spPr>
          <a:xfrm>
            <a:off x="7620000" y="3771900"/>
            <a:ext cx="144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endParaRPr lang="it-IT" sz="1200" b="1" cap="all" dirty="0" smtClean="0">
              <a:ln w="12700">
                <a:noFill/>
                <a:prstDash val="solid"/>
              </a:ln>
              <a:solidFill>
                <a:srgbClr val="07206C"/>
              </a:solidFill>
            </a:endParaRPr>
          </a:p>
          <a:p>
            <a:pPr defTabSz="914400"/>
            <a:r>
              <a:rPr lang="it-IT" sz="1200" b="1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4,4 milioni </a:t>
            </a:r>
          </a:p>
          <a:p>
            <a:pPr defTabSz="914400"/>
            <a:r>
              <a:rPr lang="it-IT" sz="12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euro </a:t>
            </a:r>
            <a:br>
              <a:rPr lang="it-IT" sz="12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</a:br>
            <a:r>
              <a:rPr lang="it-IT" sz="12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Box </a:t>
            </a:r>
          </a:p>
          <a:p>
            <a:pPr defTabSz="914400"/>
            <a:r>
              <a:rPr lang="it-IT" sz="12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Office</a:t>
            </a:r>
          </a:p>
          <a:p>
            <a:pPr defTabSz="914400"/>
            <a:endParaRPr lang="it-IT" sz="1200" cap="all" dirty="0" smtClean="0">
              <a:ln w="12700">
                <a:noFill/>
                <a:prstDash val="solid"/>
              </a:ln>
              <a:solidFill>
                <a:srgbClr val="07206C"/>
              </a:solidFill>
            </a:endParaRPr>
          </a:p>
        </p:txBody>
      </p:sp>
      <p:pic>
        <p:nvPicPr>
          <p:cNvPr id="59" name="Immagine 58" descr="rai_cinem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56376" y="620485"/>
            <a:ext cx="679180" cy="522515"/>
          </a:xfrm>
          <a:prstGeom prst="rect">
            <a:avLst/>
          </a:prstGeom>
        </p:spPr>
      </p:pic>
      <p:grpSp>
        <p:nvGrpSpPr>
          <p:cNvPr id="60" name="Gruppo 59"/>
          <p:cNvGrpSpPr/>
          <p:nvPr/>
        </p:nvGrpSpPr>
        <p:grpSpPr>
          <a:xfrm>
            <a:off x="603093" y="2457041"/>
            <a:ext cx="180000" cy="180000"/>
            <a:chOff x="539552" y="1628800"/>
            <a:chExt cx="180000" cy="180000"/>
          </a:xfrm>
        </p:grpSpPr>
        <p:sp>
          <p:nvSpPr>
            <p:cNvPr id="61" name="Triangolo rettangolo 60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62" name="Triangolo rettangolo 61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63" name="Gruppo 62"/>
          <p:cNvGrpSpPr/>
          <p:nvPr/>
        </p:nvGrpSpPr>
        <p:grpSpPr>
          <a:xfrm>
            <a:off x="3491880" y="2447272"/>
            <a:ext cx="180000" cy="180000"/>
            <a:chOff x="539552" y="1628800"/>
            <a:chExt cx="180000" cy="180000"/>
          </a:xfrm>
        </p:grpSpPr>
        <p:sp>
          <p:nvSpPr>
            <p:cNvPr id="64" name="Triangolo rettangolo 63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65" name="Triangolo rettangolo 64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66" name="Gruppo 65"/>
          <p:cNvGrpSpPr/>
          <p:nvPr/>
        </p:nvGrpSpPr>
        <p:grpSpPr>
          <a:xfrm>
            <a:off x="6254439" y="2447272"/>
            <a:ext cx="180000" cy="180000"/>
            <a:chOff x="539552" y="1628800"/>
            <a:chExt cx="180000" cy="180000"/>
          </a:xfrm>
        </p:grpSpPr>
        <p:sp>
          <p:nvSpPr>
            <p:cNvPr id="67" name="Triangolo rettangolo 66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68" name="Triangolo rettangolo 67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69" name="Gruppo 68"/>
          <p:cNvGrpSpPr/>
          <p:nvPr/>
        </p:nvGrpSpPr>
        <p:grpSpPr>
          <a:xfrm rot="5400000">
            <a:off x="2339757" y="3714114"/>
            <a:ext cx="180020" cy="180010"/>
            <a:chOff x="539552" y="1628800"/>
            <a:chExt cx="180000" cy="180000"/>
          </a:xfrm>
        </p:grpSpPr>
        <p:sp>
          <p:nvSpPr>
            <p:cNvPr id="70" name="Triangolo rettangolo 69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71" name="Triangolo rettangolo 70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Gruppo 71"/>
          <p:cNvGrpSpPr/>
          <p:nvPr/>
        </p:nvGrpSpPr>
        <p:grpSpPr>
          <a:xfrm rot="5400000">
            <a:off x="4395047" y="3714114"/>
            <a:ext cx="180020" cy="180010"/>
            <a:chOff x="539552" y="1628800"/>
            <a:chExt cx="180000" cy="180000"/>
          </a:xfrm>
        </p:grpSpPr>
        <p:sp>
          <p:nvSpPr>
            <p:cNvPr id="73" name="Triangolo rettangolo 72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74" name="Triangolo rettangolo 73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75" name="Gruppo 74"/>
          <p:cNvGrpSpPr/>
          <p:nvPr/>
        </p:nvGrpSpPr>
        <p:grpSpPr>
          <a:xfrm rot="5400000">
            <a:off x="6453972" y="3714114"/>
            <a:ext cx="180020" cy="180010"/>
            <a:chOff x="539552" y="1628800"/>
            <a:chExt cx="180000" cy="180000"/>
          </a:xfrm>
        </p:grpSpPr>
        <p:sp>
          <p:nvSpPr>
            <p:cNvPr id="76" name="Triangolo rettangolo 75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77" name="Triangolo rettangolo 76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78" name="Gruppo 77"/>
          <p:cNvGrpSpPr/>
          <p:nvPr/>
        </p:nvGrpSpPr>
        <p:grpSpPr>
          <a:xfrm rot="5400000">
            <a:off x="8503138" y="3714114"/>
            <a:ext cx="180020" cy="180010"/>
            <a:chOff x="539552" y="1628800"/>
            <a:chExt cx="180000" cy="180000"/>
          </a:xfrm>
        </p:grpSpPr>
        <p:sp>
          <p:nvSpPr>
            <p:cNvPr id="79" name="Triangolo rettangolo 78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80" name="Triangolo rettangolo 79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4963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539552" y="600849"/>
            <a:ext cx="8229600" cy="4847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it-IT"/>
            </a:defPPr>
            <a:lvl1pPr algn="ctr" eaLnBrk="0" hangingPunct="0">
              <a:spcBef>
                <a:spcPct val="0"/>
              </a:spcBef>
              <a:buNone/>
              <a:defRPr b="0">
                <a:solidFill>
                  <a:srgbClr val="0D308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it-IT" sz="1800" dirty="0"/>
              <a:t>DISTRIBUZIONE CINEMATOGRAFICA: QUOTA DI MERCATO 2014</a:t>
            </a:r>
          </a:p>
        </p:txBody>
      </p:sp>
      <p:sp>
        <p:nvSpPr>
          <p:cNvPr id="5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68312" y="3015915"/>
            <a:ext cx="2087463" cy="1091298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defTabSz="874935">
              <a:lnSpc>
                <a:spcPct val="80000"/>
              </a:lnSpc>
              <a:spcBef>
                <a:spcPct val="15000"/>
              </a:spcBef>
              <a:buClr>
                <a:srgbClr val="1F497D"/>
              </a:buClr>
              <a:buSzPct val="110000"/>
            </a:pPr>
            <a:r>
              <a:rPr lang="it-IT" sz="4400" b="1" spc="-300" dirty="0">
                <a:solidFill>
                  <a:srgbClr val="0D3082"/>
                </a:solidFill>
              </a:rPr>
              <a:t>2° </a:t>
            </a:r>
            <a:r>
              <a:rPr lang="it-IT" sz="4400" b="1" spc="-300" dirty="0" smtClean="0">
                <a:solidFill>
                  <a:srgbClr val="0D3082"/>
                </a:solidFill>
              </a:rPr>
              <a:t/>
            </a:r>
            <a:br>
              <a:rPr lang="it-IT" sz="4400" b="1" spc="-300" dirty="0" smtClean="0">
                <a:solidFill>
                  <a:srgbClr val="0D3082"/>
                </a:solidFill>
              </a:rPr>
            </a:br>
            <a:r>
              <a:rPr lang="it-IT" sz="1200" dirty="0">
                <a:solidFill>
                  <a:srgbClr val="0D3082"/>
                </a:solidFill>
              </a:rPr>
              <a:t>posto della classifica </a:t>
            </a:r>
            <a:endParaRPr lang="it-IT" sz="1200" dirty="0" smtClean="0">
              <a:solidFill>
                <a:srgbClr val="0D3082"/>
              </a:solidFill>
            </a:endParaRPr>
          </a:p>
          <a:p>
            <a:pPr marL="1551" lvl="1" defTabSz="874935">
              <a:lnSpc>
                <a:spcPct val="80000"/>
              </a:lnSpc>
              <a:spcBef>
                <a:spcPct val="15000"/>
              </a:spcBef>
              <a:buClr>
                <a:srgbClr val="1F497D"/>
              </a:buClr>
              <a:buSzPct val="110000"/>
            </a:pPr>
            <a:r>
              <a:rPr lang="it-IT" sz="1200" dirty="0" smtClean="0">
                <a:solidFill>
                  <a:srgbClr val="0D3082"/>
                </a:solidFill>
              </a:rPr>
              <a:t>dei </a:t>
            </a:r>
            <a:r>
              <a:rPr lang="it-IT" sz="1200" dirty="0">
                <a:solidFill>
                  <a:srgbClr val="0D3082"/>
                </a:solidFill>
              </a:rPr>
              <a:t>distributori italiani </a:t>
            </a:r>
          </a:p>
        </p:txBody>
      </p:sp>
      <p:sp>
        <p:nvSpPr>
          <p:cNvPr id="8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68312" y="4141593"/>
            <a:ext cx="2087463" cy="849963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defTabSz="874935">
              <a:lnSpc>
                <a:spcPct val="80000"/>
              </a:lnSpc>
              <a:spcBef>
                <a:spcPct val="15000"/>
              </a:spcBef>
              <a:buClr>
                <a:srgbClr val="1F497D"/>
              </a:buClr>
              <a:buSzPct val="110000"/>
            </a:pPr>
            <a:r>
              <a:rPr lang="it-IT" sz="4400" b="1" spc="-300" dirty="0" smtClean="0">
                <a:solidFill>
                  <a:srgbClr val="0D3082"/>
                </a:solidFill>
              </a:rPr>
              <a:t>18%</a:t>
            </a:r>
            <a:endParaRPr lang="it-IT" sz="4400" spc="-300" dirty="0">
              <a:solidFill>
                <a:srgbClr val="0D3082"/>
              </a:solidFill>
            </a:endParaRPr>
          </a:p>
          <a:p>
            <a:pPr marL="1551" lvl="1" defTabSz="874935">
              <a:lnSpc>
                <a:spcPct val="80000"/>
              </a:lnSpc>
              <a:spcBef>
                <a:spcPct val="15000"/>
              </a:spcBef>
              <a:buClr>
                <a:srgbClr val="1F497D"/>
              </a:buClr>
              <a:buSzPct val="110000"/>
            </a:pPr>
            <a:r>
              <a:rPr lang="it-IT" sz="1200" dirty="0" smtClean="0">
                <a:solidFill>
                  <a:srgbClr val="0D3082"/>
                </a:solidFill>
              </a:rPr>
              <a:t>Della quota di mercato</a:t>
            </a:r>
            <a:endParaRPr lang="it-IT" sz="1200" dirty="0">
              <a:solidFill>
                <a:srgbClr val="0D3082"/>
              </a:solidFill>
            </a:endParaRPr>
          </a:p>
        </p:txBody>
      </p:sp>
      <p:graphicFrame>
        <p:nvGraphicFramePr>
          <p:cNvPr id="10" name="Grafico 9"/>
          <p:cNvGraphicFramePr/>
          <p:nvPr>
            <p:extLst/>
          </p:nvPr>
        </p:nvGraphicFramePr>
        <p:xfrm>
          <a:off x="2915816" y="855968"/>
          <a:ext cx="6576657" cy="3984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6" name="Rectangle 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302993" y="2038637"/>
            <a:ext cx="1347147" cy="3739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algn="ctr" defTabSz="874935">
              <a:lnSpc>
                <a:spcPct val="80000"/>
              </a:lnSpc>
              <a:spcBef>
                <a:spcPts val="600"/>
              </a:spcBef>
              <a:buClr>
                <a:srgbClr val="1F497D"/>
              </a:buClr>
              <a:buSzPct val="110000"/>
            </a:pPr>
            <a:r>
              <a:rPr lang="en-US" sz="1200" dirty="0">
                <a:solidFill>
                  <a:srgbClr val="0D3082"/>
                </a:solidFill>
              </a:rPr>
              <a:t>20th Century </a:t>
            </a:r>
            <a:r>
              <a:rPr lang="en-US" sz="1200" dirty="0" smtClean="0">
                <a:solidFill>
                  <a:srgbClr val="0D3082"/>
                </a:solidFill>
              </a:rPr>
              <a:t/>
            </a:r>
            <a:br>
              <a:rPr lang="en-US" sz="1200" dirty="0" smtClean="0">
                <a:solidFill>
                  <a:srgbClr val="0D3082"/>
                </a:solidFill>
              </a:rPr>
            </a:br>
            <a:r>
              <a:rPr lang="en-US" sz="1200" dirty="0" smtClean="0">
                <a:solidFill>
                  <a:srgbClr val="0D3082"/>
                </a:solidFill>
              </a:rPr>
              <a:t>Fox Italia</a:t>
            </a:r>
          </a:p>
          <a:p>
            <a:pPr marL="1551" lvl="1" algn="ctr" defTabSz="874935">
              <a:lnSpc>
                <a:spcPct val="80000"/>
              </a:lnSpc>
              <a:spcBef>
                <a:spcPts val="600"/>
              </a:spcBef>
              <a:buClr>
                <a:srgbClr val="1F497D"/>
              </a:buClr>
              <a:buSzPct val="110000"/>
            </a:pPr>
            <a:r>
              <a:rPr lang="en-US" sz="1200" dirty="0" smtClean="0">
                <a:solidFill>
                  <a:srgbClr val="0D3082"/>
                </a:solidFill>
              </a:rPr>
              <a:t>7,5</a:t>
            </a:r>
            <a:r>
              <a:rPr lang="en-US" sz="1200" dirty="0">
                <a:solidFill>
                  <a:srgbClr val="0D3082"/>
                </a:solidFill>
              </a:rPr>
              <a:t>%</a:t>
            </a:r>
          </a:p>
        </p:txBody>
      </p:sp>
      <p:sp>
        <p:nvSpPr>
          <p:cNvPr id="17" name="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4572001" y="3651870"/>
            <a:ext cx="1224136" cy="33797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algn="ctr" defTabSz="874935">
              <a:lnSpc>
                <a:spcPct val="80000"/>
              </a:lnSpc>
              <a:spcBef>
                <a:spcPts val="600"/>
              </a:spcBef>
              <a:buClr>
                <a:srgbClr val="1F497D"/>
              </a:buClr>
              <a:buSzPct val="110000"/>
            </a:pPr>
            <a:r>
              <a:rPr lang="en-US" sz="3200" b="1" dirty="0" smtClean="0">
                <a:solidFill>
                  <a:prstClr val="white"/>
                </a:solidFill>
              </a:rPr>
              <a:t>18%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468312" y="2638297"/>
            <a:ext cx="2087463" cy="343238"/>
          </a:xfrm>
          <a:prstGeom prst="rect">
            <a:avLst/>
          </a:prstGeom>
          <a:solidFill>
            <a:srgbClr val="77933C"/>
          </a:solidFill>
          <a:ln>
            <a:noFill/>
          </a:ln>
          <a:effectLst/>
          <a:extLst/>
        </p:spPr>
        <p:txBody>
          <a:bodyPr wrap="square" lIns="72000" tIns="72000" rIns="72000" bIns="72000" anchor="ctr" anchorCtr="0">
            <a:noAutofit/>
          </a:bodyPr>
          <a:lstStyle/>
          <a:p>
            <a:pPr algn="ctr" defTabSz="914400"/>
            <a:r>
              <a:rPr lang="it-IT" sz="1200" b="1" dirty="0" smtClean="0">
                <a:solidFill>
                  <a:prstClr val="white"/>
                </a:solidFill>
              </a:rPr>
              <a:t>Conferma successo 2013</a:t>
            </a:r>
            <a:endParaRPr lang="it-IT" sz="1200" b="1" dirty="0">
              <a:solidFill>
                <a:prstClr val="white"/>
              </a:solidFill>
            </a:endParaRPr>
          </a:p>
        </p:txBody>
      </p:sp>
      <p:sp>
        <p:nvSpPr>
          <p:cNvPr id="18" name="Rectangle 9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810517" y="4678421"/>
            <a:ext cx="1347147" cy="37617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algn="ctr" defTabSz="874935">
              <a:lnSpc>
                <a:spcPct val="80000"/>
              </a:lnSpc>
              <a:spcBef>
                <a:spcPts val="600"/>
              </a:spcBef>
              <a:buClr>
                <a:srgbClr val="1F497D"/>
              </a:buClr>
              <a:buSzPct val="110000"/>
            </a:pPr>
            <a:r>
              <a:rPr lang="en-US" sz="1200" dirty="0" smtClean="0">
                <a:solidFill>
                  <a:srgbClr val="0D3082"/>
                </a:solidFill>
              </a:rPr>
              <a:t>Medusa Film</a:t>
            </a:r>
            <a:br>
              <a:rPr lang="en-US" sz="1200" dirty="0" smtClean="0">
                <a:solidFill>
                  <a:srgbClr val="0D3082"/>
                </a:solidFill>
              </a:rPr>
            </a:br>
            <a:r>
              <a:rPr lang="en-US" sz="1200" dirty="0" smtClean="0">
                <a:solidFill>
                  <a:srgbClr val="0D3082"/>
                </a:solidFill>
              </a:rPr>
              <a:t>7,0%</a:t>
            </a:r>
            <a:endParaRPr lang="en-US" sz="1200" dirty="0">
              <a:solidFill>
                <a:srgbClr val="0D3082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055768" y="4897279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r">
              <a:defRPr sz="1200" b="0">
                <a:solidFill>
                  <a:srgbClr val="0D3082"/>
                </a:solidFill>
              </a:defRPr>
            </a:lvl1pPr>
          </a:lstStyle>
          <a:p>
            <a:pPr defTabSz="914400"/>
            <a:r>
              <a:rPr lang="it-IT" sz="1000" i="1" dirty="0"/>
              <a:t>Dati dal 01/</a:t>
            </a:r>
            <a:r>
              <a:rPr lang="it-IT" sz="1000" i="1" dirty="0" err="1"/>
              <a:t>01</a:t>
            </a:r>
            <a:r>
              <a:rPr lang="it-IT" sz="1000" i="1" dirty="0"/>
              <a:t>/2014 al 17/03/2014</a:t>
            </a:r>
          </a:p>
        </p:txBody>
      </p:sp>
      <p:pic>
        <p:nvPicPr>
          <p:cNvPr id="21" name="Immagine 20" descr="Logo_01_Distribution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864" y="1383618"/>
            <a:ext cx="1113873" cy="1188132"/>
          </a:xfrm>
          <a:prstGeom prst="rect">
            <a:avLst/>
          </a:prstGeom>
        </p:spPr>
      </p:pic>
      <p:sp>
        <p:nvSpPr>
          <p:cNvPr id="22" name="Rectangle 9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468312" y="1095586"/>
            <a:ext cx="2123467" cy="250600"/>
          </a:xfrm>
          <a:prstGeom prst="rect">
            <a:avLst/>
          </a:prstGeom>
          <a:solidFill>
            <a:srgbClr val="77933C"/>
          </a:solidFill>
          <a:ln>
            <a:noFill/>
          </a:ln>
          <a:effectLst/>
          <a:extLst/>
        </p:spPr>
        <p:txBody>
          <a:bodyPr wrap="square" lIns="72000" tIns="72000" rIns="72000" bIns="72000" anchor="ctr" anchorCtr="0">
            <a:noAutofit/>
          </a:bodyPr>
          <a:lstStyle/>
          <a:p>
            <a:pPr algn="ctr" defTabSz="914400"/>
            <a:r>
              <a:rPr lang="it-IT" sz="1600" b="1" dirty="0" smtClean="0">
                <a:solidFill>
                  <a:prstClr val="white"/>
                </a:solidFill>
              </a:rPr>
              <a:t>Primi mesi 2014</a:t>
            </a:r>
            <a:endParaRPr lang="it-IT" sz="1600" b="1" dirty="0">
              <a:solidFill>
                <a:prstClr val="white"/>
              </a:solidFill>
            </a:endParaRPr>
          </a:p>
        </p:txBody>
      </p:sp>
      <p:pic>
        <p:nvPicPr>
          <p:cNvPr id="23" name="Immagine 22" descr="Logo_01_Distribution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4083918"/>
            <a:ext cx="521914" cy="5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736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539552" y="600849"/>
            <a:ext cx="8229600" cy="4847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it-IT"/>
            </a:defPPr>
            <a:lvl1pPr algn="ctr" eaLnBrk="0" hangingPunct="0">
              <a:spcBef>
                <a:spcPct val="0"/>
              </a:spcBef>
              <a:buNone/>
              <a:defRPr b="0">
                <a:solidFill>
                  <a:srgbClr val="0D308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it-IT" sz="1800" dirty="0"/>
              <a:t>DISTRIBUZIONE CINEMATOGRAFICA: </a:t>
            </a:r>
            <a:endParaRPr lang="it-IT" sz="1800" dirty="0" smtClean="0"/>
          </a:p>
          <a:p>
            <a:pPr defTabSz="914400"/>
            <a:r>
              <a:rPr lang="it-IT" sz="1800" dirty="0" smtClean="0"/>
              <a:t>QUOTA </a:t>
            </a:r>
            <a:r>
              <a:rPr lang="it-IT" sz="1800" dirty="0"/>
              <a:t>DI MERCATO 2014 SOLO FILM ITALIANI</a:t>
            </a:r>
          </a:p>
        </p:txBody>
      </p:sp>
      <p:sp>
        <p:nvSpPr>
          <p:cNvPr id="5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68312" y="3075806"/>
            <a:ext cx="2123468" cy="1944216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defTabSz="874935">
              <a:lnSpc>
                <a:spcPct val="80000"/>
              </a:lnSpc>
              <a:spcBef>
                <a:spcPct val="15000"/>
              </a:spcBef>
              <a:buClr>
                <a:srgbClr val="1F497D"/>
              </a:buClr>
              <a:buSzPct val="110000"/>
            </a:pPr>
            <a:r>
              <a:rPr lang="it-IT" sz="4400" b="1" spc="-300" dirty="0" smtClean="0">
                <a:solidFill>
                  <a:srgbClr val="0D3082"/>
                </a:solidFill>
              </a:rPr>
              <a:t>1° </a:t>
            </a:r>
            <a:br>
              <a:rPr lang="it-IT" sz="4400" b="1" spc="-300" dirty="0" smtClean="0">
                <a:solidFill>
                  <a:srgbClr val="0D3082"/>
                </a:solidFill>
              </a:rPr>
            </a:br>
            <a:r>
              <a:rPr lang="it-IT" sz="1400" dirty="0">
                <a:solidFill>
                  <a:srgbClr val="0D3082"/>
                </a:solidFill>
              </a:rPr>
              <a:t>posto della classifica </a:t>
            </a:r>
            <a:endParaRPr lang="it-IT" sz="1400" dirty="0" smtClean="0">
              <a:solidFill>
                <a:srgbClr val="0D3082"/>
              </a:solidFill>
            </a:endParaRPr>
          </a:p>
          <a:p>
            <a:pPr marL="1551" lvl="1" defTabSz="874935">
              <a:lnSpc>
                <a:spcPct val="80000"/>
              </a:lnSpc>
              <a:spcBef>
                <a:spcPct val="15000"/>
              </a:spcBef>
              <a:buClr>
                <a:srgbClr val="1F497D"/>
              </a:buClr>
              <a:buSzPct val="110000"/>
            </a:pPr>
            <a:r>
              <a:rPr lang="it-IT" sz="1400" dirty="0" smtClean="0">
                <a:solidFill>
                  <a:srgbClr val="0D3082"/>
                </a:solidFill>
              </a:rPr>
              <a:t>dei </a:t>
            </a:r>
            <a:r>
              <a:rPr lang="it-IT" sz="1400" dirty="0">
                <a:solidFill>
                  <a:srgbClr val="0D3082"/>
                </a:solidFill>
              </a:rPr>
              <a:t>distributori solo </a:t>
            </a:r>
            <a:endParaRPr lang="it-IT" sz="1400" dirty="0" smtClean="0">
              <a:solidFill>
                <a:srgbClr val="0D3082"/>
              </a:solidFill>
            </a:endParaRPr>
          </a:p>
          <a:p>
            <a:pPr marL="1551" lvl="1" defTabSz="874935">
              <a:lnSpc>
                <a:spcPct val="80000"/>
              </a:lnSpc>
              <a:spcBef>
                <a:spcPct val="15000"/>
              </a:spcBef>
              <a:buClr>
                <a:srgbClr val="1F497D"/>
              </a:buClr>
              <a:buSzPct val="110000"/>
            </a:pPr>
            <a:r>
              <a:rPr lang="it-IT" sz="1400" dirty="0" smtClean="0">
                <a:solidFill>
                  <a:srgbClr val="0D3082"/>
                </a:solidFill>
              </a:rPr>
              <a:t>per </a:t>
            </a:r>
            <a:r>
              <a:rPr lang="it-IT" sz="1400" dirty="0">
                <a:solidFill>
                  <a:srgbClr val="0D3082"/>
                </a:solidFill>
              </a:rPr>
              <a:t>i film italiani</a:t>
            </a:r>
          </a:p>
          <a:p>
            <a:pPr marL="1551" lvl="1" defTabSz="874935">
              <a:spcBef>
                <a:spcPct val="15000"/>
              </a:spcBef>
              <a:buClr>
                <a:srgbClr val="1F497D"/>
              </a:buClr>
              <a:buSzPct val="110000"/>
            </a:pPr>
            <a:endParaRPr lang="it-IT" sz="1400" dirty="0">
              <a:solidFill>
                <a:srgbClr val="0D3082"/>
              </a:solidFill>
            </a:endParaRPr>
          </a:p>
        </p:txBody>
      </p:sp>
      <p:graphicFrame>
        <p:nvGraphicFramePr>
          <p:cNvPr id="10" name="Grafico 9"/>
          <p:cNvGraphicFramePr/>
          <p:nvPr>
            <p:extLst/>
          </p:nvPr>
        </p:nvGraphicFramePr>
        <p:xfrm>
          <a:off x="2447764" y="1275605"/>
          <a:ext cx="6048672" cy="3514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175956" y="2233777"/>
            <a:ext cx="1347147" cy="3739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algn="ctr" defTabSz="874935">
              <a:lnSpc>
                <a:spcPct val="80000"/>
              </a:lnSpc>
              <a:spcBef>
                <a:spcPts val="600"/>
              </a:spcBef>
              <a:buClr>
                <a:srgbClr val="1F497D"/>
              </a:buClr>
              <a:buSzPct val="110000"/>
            </a:pPr>
            <a:r>
              <a:rPr lang="en-US" sz="3200" b="1" dirty="0" smtClean="0">
                <a:solidFill>
                  <a:prstClr val="white"/>
                </a:solidFill>
              </a:rPr>
              <a:t>24%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555776" y="4803998"/>
            <a:ext cx="2232248" cy="252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it-IT" sz="1050" i="1" dirty="0" smtClean="0">
                <a:solidFill>
                  <a:srgbClr val="0D3082"/>
                </a:solidFill>
              </a:rPr>
              <a:t>Dati dal 01/01/2014 al 06/03/2014 </a:t>
            </a:r>
            <a:endParaRPr lang="it-IT" sz="1050" i="1" dirty="0">
              <a:solidFill>
                <a:srgbClr val="0D3082"/>
              </a:solidFill>
            </a:endParaRPr>
          </a:p>
        </p:txBody>
      </p:sp>
      <p:pic>
        <p:nvPicPr>
          <p:cNvPr id="11" name="Immagine 10" descr="Logo_01_Distributio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1491630"/>
            <a:ext cx="521914" cy="556708"/>
          </a:xfrm>
          <a:prstGeom prst="rect">
            <a:avLst/>
          </a:prstGeom>
        </p:spPr>
      </p:pic>
      <p:pic>
        <p:nvPicPr>
          <p:cNvPr id="12" name="Immagine 11" descr="Logo_01_Distributio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864" y="1887674"/>
            <a:ext cx="1113873" cy="1188132"/>
          </a:xfrm>
          <a:prstGeom prst="rect">
            <a:avLst/>
          </a:prstGeom>
        </p:spPr>
      </p:pic>
      <p:sp>
        <p:nvSpPr>
          <p:cNvPr id="13" name="Rectangle 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468312" y="1599642"/>
            <a:ext cx="2123467" cy="250600"/>
          </a:xfrm>
          <a:prstGeom prst="rect">
            <a:avLst/>
          </a:prstGeom>
          <a:solidFill>
            <a:srgbClr val="77933C"/>
          </a:solidFill>
          <a:ln>
            <a:noFill/>
          </a:ln>
          <a:effectLst/>
          <a:extLst/>
        </p:spPr>
        <p:txBody>
          <a:bodyPr wrap="square" lIns="72000" tIns="72000" rIns="72000" bIns="72000" anchor="ctr" anchorCtr="0">
            <a:noAutofit/>
          </a:bodyPr>
          <a:lstStyle/>
          <a:p>
            <a:pPr algn="ctr" defTabSz="914400"/>
            <a:r>
              <a:rPr lang="it-IT" sz="1600" b="1" dirty="0" smtClean="0">
                <a:solidFill>
                  <a:prstClr val="white"/>
                </a:solidFill>
              </a:rPr>
              <a:t>Primi mesi 2014</a:t>
            </a:r>
            <a:endParaRPr lang="it-IT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372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539552" y="600531"/>
            <a:ext cx="8229600" cy="3134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it-IT"/>
            </a:defPPr>
            <a:lvl1pPr algn="ctr" eaLnBrk="0" hangingPunct="0">
              <a:spcBef>
                <a:spcPct val="0"/>
              </a:spcBef>
              <a:buNone/>
              <a:defRPr b="0">
                <a:solidFill>
                  <a:srgbClr val="0D308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it-IT" sz="1800" dirty="0"/>
              <a:t>DISTRIBUZIONE CINEMATOGRAFICA: </a:t>
            </a:r>
            <a:endParaRPr lang="it-IT" sz="1800" dirty="0" smtClean="0"/>
          </a:p>
          <a:p>
            <a:pPr defTabSz="914400"/>
            <a:r>
              <a:rPr lang="it-IT" sz="1800" dirty="0" smtClean="0"/>
              <a:t>2014</a:t>
            </a:r>
            <a:endParaRPr lang="it-IT" sz="1800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 flipH="1">
            <a:off x="1619672" y="1574402"/>
            <a:ext cx="4176464" cy="1321365"/>
          </a:xfrm>
          <a:prstGeom prst="rect">
            <a:avLst/>
          </a:prstGeom>
          <a:solidFill>
            <a:srgbClr val="0D30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endParaRPr lang="it-IT" sz="1600" b="1" dirty="0">
              <a:solidFill>
                <a:srgbClr val="0D3082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 flipH="1">
            <a:off x="6228184" y="1716782"/>
            <a:ext cx="1754832" cy="11430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endParaRPr lang="it-IT" sz="1600" b="1" dirty="0">
              <a:solidFill>
                <a:srgbClr val="0D3082"/>
              </a:solidFill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 flipH="1">
            <a:off x="539552" y="3092702"/>
            <a:ext cx="2362200" cy="11430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endParaRPr lang="it-IT" sz="1600" b="1" dirty="0">
              <a:solidFill>
                <a:srgbClr val="0D3082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 flipH="1">
            <a:off x="3367667" y="3111954"/>
            <a:ext cx="1981200" cy="11430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endParaRPr lang="it-IT" sz="1600" b="1" dirty="0">
              <a:solidFill>
                <a:srgbClr val="0D3082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2163058" y="1741616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it-IT" sz="2800" b="1" cap="all" dirty="0" smtClean="0">
                <a:ln w="12700">
                  <a:noFill/>
                  <a:prstDash val="solid"/>
                </a:ln>
                <a:solidFill>
                  <a:prstClr val="white"/>
                </a:solidFill>
              </a:rPr>
              <a:t>11,9 milioni </a:t>
            </a:r>
            <a:r>
              <a:rPr lang="it-IT" sz="2800" cap="all" dirty="0" smtClean="0">
                <a:ln w="12700">
                  <a:noFill/>
                  <a:prstDash val="solid"/>
                </a:ln>
                <a:solidFill>
                  <a:prstClr val="white"/>
                </a:solidFill>
              </a:rPr>
              <a:t>€</a:t>
            </a:r>
          </a:p>
          <a:p>
            <a:pPr defTabSz="914400"/>
            <a:r>
              <a:rPr lang="it-IT" sz="2600" cap="all" dirty="0" smtClean="0">
                <a:ln w="12700">
                  <a:noFill/>
                  <a:prstDash val="solid"/>
                </a:ln>
                <a:solidFill>
                  <a:prstClr val="white"/>
                </a:solidFill>
              </a:rPr>
              <a:t>di Box Office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6230416" y="1704304"/>
            <a:ext cx="1447800" cy="1047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endParaRPr lang="it-IT" sz="1400" b="1" cap="all" dirty="0" smtClean="0">
              <a:ln w="12700">
                <a:noFill/>
                <a:prstDash val="solid"/>
              </a:ln>
              <a:solidFill>
                <a:srgbClr val="07206C"/>
              </a:solidFill>
            </a:endParaRPr>
          </a:p>
          <a:p>
            <a:pPr algn="r" defTabSz="914400"/>
            <a:r>
              <a:rPr lang="it-IT" sz="1400" b="1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5,6 milioni </a:t>
            </a:r>
          </a:p>
          <a:p>
            <a:pPr algn="r" defTabSz="914400">
              <a:lnSpc>
                <a:spcPct val="80000"/>
              </a:lnSpc>
            </a:pPr>
            <a: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euro </a:t>
            </a:r>
            <a:b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</a:br>
            <a: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Box Office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539552" y="3110560"/>
            <a:ext cx="1447800" cy="921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>
              <a:lnSpc>
                <a:spcPct val="70000"/>
              </a:lnSpc>
            </a:pPr>
            <a:endParaRPr lang="it-IT" sz="1400" b="1" cap="all" dirty="0" smtClean="0">
              <a:ln w="12700">
                <a:noFill/>
                <a:prstDash val="solid"/>
              </a:ln>
              <a:solidFill>
                <a:srgbClr val="07206C"/>
              </a:solidFill>
            </a:endParaRPr>
          </a:p>
          <a:p>
            <a:pPr algn="r" defTabSz="914400"/>
            <a:r>
              <a:rPr lang="it-IT" sz="1400" b="1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9,1 milioni </a:t>
            </a:r>
          </a:p>
          <a:p>
            <a:pPr algn="r" defTabSz="914400">
              <a:lnSpc>
                <a:spcPct val="70000"/>
              </a:lnSpc>
            </a:pPr>
            <a: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euro </a:t>
            </a:r>
            <a:b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</a:br>
            <a: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Box Office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3367667" y="3075806"/>
            <a:ext cx="1447800" cy="986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endParaRPr lang="it-IT" sz="1400" b="1" cap="all" dirty="0" smtClean="0">
              <a:ln w="12700">
                <a:noFill/>
                <a:prstDash val="solid"/>
              </a:ln>
              <a:solidFill>
                <a:srgbClr val="07206C"/>
              </a:solidFill>
            </a:endParaRPr>
          </a:p>
          <a:p>
            <a:pPr algn="r" defTabSz="914400"/>
            <a:r>
              <a:rPr lang="it-IT" sz="1400" b="1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5,7 milioni </a:t>
            </a:r>
          </a:p>
          <a:p>
            <a:pPr algn="r" defTabSz="914400">
              <a:lnSpc>
                <a:spcPct val="70000"/>
              </a:lnSpc>
            </a:pPr>
            <a: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euro </a:t>
            </a:r>
            <a:b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</a:br>
            <a: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Box Office</a:t>
            </a:r>
          </a:p>
        </p:txBody>
      </p:sp>
      <p:grpSp>
        <p:nvGrpSpPr>
          <p:cNvPr id="53" name="Gruppo 52"/>
          <p:cNvGrpSpPr/>
          <p:nvPr/>
        </p:nvGrpSpPr>
        <p:grpSpPr>
          <a:xfrm>
            <a:off x="2348880" y="3965672"/>
            <a:ext cx="152400" cy="114300"/>
            <a:chOff x="323528" y="3861048"/>
            <a:chExt cx="180000" cy="180000"/>
          </a:xfrm>
        </p:grpSpPr>
        <p:sp>
          <p:nvSpPr>
            <p:cNvPr id="54" name="Triangolo rettangolo 53"/>
            <p:cNvSpPr/>
            <p:nvPr/>
          </p:nvSpPr>
          <p:spPr>
            <a:xfrm>
              <a:off x="323528" y="3861048"/>
              <a:ext cx="180000" cy="180000"/>
            </a:xfrm>
            <a:prstGeom prst="rtTriangle">
              <a:avLst/>
            </a:prstGeom>
            <a:solidFill>
              <a:srgbClr val="F081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  <p:sp>
          <p:nvSpPr>
            <p:cNvPr id="55" name="Triangolo rettangolo 54"/>
            <p:cNvSpPr/>
            <p:nvPr/>
          </p:nvSpPr>
          <p:spPr>
            <a:xfrm rot="10800000">
              <a:off x="323528" y="3861048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</p:grpSp>
      <p:pic>
        <p:nvPicPr>
          <p:cNvPr id="59" name="Immagine 58" descr="wolf-of-wall-street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300709"/>
            <a:ext cx="1152128" cy="1595077"/>
          </a:xfrm>
          <a:prstGeom prst="rect">
            <a:avLst/>
          </a:prstGeom>
        </p:spPr>
      </p:pic>
      <p:pic>
        <p:nvPicPr>
          <p:cNvPr id="60" name="Immagine 59" descr="Capitale umano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6356" y="1455626"/>
            <a:ext cx="972108" cy="1404156"/>
          </a:xfrm>
          <a:prstGeom prst="rect">
            <a:avLst/>
          </a:prstGeom>
        </p:spPr>
      </p:pic>
      <p:pic>
        <p:nvPicPr>
          <p:cNvPr id="61" name="Immagine 60" descr="Allacciate le cinture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5716" y="3092702"/>
            <a:ext cx="1080120" cy="1459268"/>
          </a:xfrm>
          <a:prstGeom prst="rect">
            <a:avLst/>
          </a:prstGeom>
        </p:spPr>
      </p:pic>
      <p:pic>
        <p:nvPicPr>
          <p:cNvPr id="63" name="Immagine 62" descr="Smetto quando voglio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07825" y="3111954"/>
            <a:ext cx="1065973" cy="1459268"/>
          </a:xfrm>
          <a:prstGeom prst="rect">
            <a:avLst/>
          </a:prstGeom>
        </p:spPr>
      </p:pic>
      <p:sp>
        <p:nvSpPr>
          <p:cNvPr id="64" name="Rectangle 9"/>
          <p:cNvSpPr>
            <a:spLocks noChangeArrowheads="1"/>
          </p:cNvSpPr>
          <p:nvPr/>
        </p:nvSpPr>
        <p:spPr bwMode="auto">
          <a:xfrm flipH="1">
            <a:off x="6253004" y="3111810"/>
            <a:ext cx="1981200" cy="11430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 defTabSz="914400"/>
            <a:endParaRPr lang="it-IT" sz="1600" b="1" dirty="0">
              <a:solidFill>
                <a:srgbClr val="0D3082"/>
              </a:solidFill>
            </a:endParaRPr>
          </a:p>
        </p:txBody>
      </p:sp>
      <p:sp>
        <p:nvSpPr>
          <p:cNvPr id="65" name="Rettangolo 64"/>
          <p:cNvSpPr/>
          <p:nvPr/>
        </p:nvSpPr>
        <p:spPr>
          <a:xfrm>
            <a:off x="6253004" y="3147814"/>
            <a:ext cx="1447800" cy="921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endParaRPr lang="it-IT" sz="1400" b="1" cap="all" dirty="0" smtClean="0">
              <a:ln w="12700">
                <a:noFill/>
                <a:prstDash val="solid"/>
              </a:ln>
              <a:solidFill>
                <a:srgbClr val="07206C"/>
              </a:solidFill>
            </a:endParaRPr>
          </a:p>
          <a:p>
            <a:pPr algn="r" defTabSz="914400">
              <a:lnSpc>
                <a:spcPct val="70000"/>
              </a:lnSpc>
            </a:pPr>
            <a:r>
              <a:rPr lang="it-IT" sz="1400" b="1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5,7 milioni </a:t>
            </a:r>
          </a:p>
          <a:p>
            <a:pPr algn="r" defTabSz="914400">
              <a:lnSpc>
                <a:spcPct val="70000"/>
              </a:lnSpc>
            </a:pPr>
            <a: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euro </a:t>
            </a:r>
            <a:b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</a:br>
            <a:r>
              <a:rPr lang="it-IT" sz="1400" cap="all" dirty="0" smtClean="0">
                <a:ln w="12700">
                  <a:noFill/>
                  <a:prstDash val="solid"/>
                </a:ln>
                <a:solidFill>
                  <a:srgbClr val="07206C"/>
                </a:solidFill>
              </a:rPr>
              <a:t>di Box Office</a:t>
            </a:r>
          </a:p>
        </p:txBody>
      </p:sp>
      <p:pic>
        <p:nvPicPr>
          <p:cNvPr id="62" name="Immagine 61" descr="Pompeii.jpg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70120" y="3111810"/>
            <a:ext cx="1001192" cy="1459268"/>
          </a:xfrm>
          <a:prstGeom prst="rect">
            <a:avLst/>
          </a:prstGeom>
        </p:spPr>
      </p:pic>
      <p:sp>
        <p:nvSpPr>
          <p:cNvPr id="38" name="CasellaDiTesto 37"/>
          <p:cNvSpPr txBox="1"/>
          <p:nvPr/>
        </p:nvSpPr>
        <p:spPr>
          <a:xfrm>
            <a:off x="0" y="4897279"/>
            <a:ext cx="23457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it-IT" sz="1000" i="1" dirty="0" smtClean="0">
                <a:solidFill>
                  <a:srgbClr val="0D3082"/>
                </a:solidFill>
              </a:rPr>
              <a:t>Dati al 17/03/2014</a:t>
            </a:r>
            <a:endParaRPr lang="it-IT" sz="1000" i="1" dirty="0">
              <a:solidFill>
                <a:srgbClr val="0D3082"/>
              </a:solidFill>
            </a:endParaRPr>
          </a:p>
        </p:txBody>
      </p:sp>
      <p:grpSp>
        <p:nvGrpSpPr>
          <p:cNvPr id="39" name="Gruppo 38"/>
          <p:cNvGrpSpPr/>
          <p:nvPr/>
        </p:nvGrpSpPr>
        <p:grpSpPr>
          <a:xfrm>
            <a:off x="6253260" y="3111810"/>
            <a:ext cx="180000" cy="180000"/>
            <a:chOff x="539552" y="1628800"/>
            <a:chExt cx="180000" cy="180000"/>
          </a:xfrm>
        </p:grpSpPr>
        <p:sp>
          <p:nvSpPr>
            <p:cNvPr id="40" name="Triangolo rettangolo 39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44" name="Triangolo rettangolo 43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Gruppo 47"/>
          <p:cNvGrpSpPr/>
          <p:nvPr/>
        </p:nvGrpSpPr>
        <p:grpSpPr>
          <a:xfrm>
            <a:off x="6228204" y="1718613"/>
            <a:ext cx="180000" cy="180000"/>
            <a:chOff x="539552" y="1628800"/>
            <a:chExt cx="180000" cy="180000"/>
          </a:xfrm>
        </p:grpSpPr>
        <p:sp>
          <p:nvSpPr>
            <p:cNvPr id="49" name="Triangolo rettangolo 48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50" name="Triangolo rettangolo 49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uppo 50"/>
          <p:cNvGrpSpPr/>
          <p:nvPr/>
        </p:nvGrpSpPr>
        <p:grpSpPr>
          <a:xfrm>
            <a:off x="3347864" y="3111954"/>
            <a:ext cx="180000" cy="180000"/>
            <a:chOff x="539552" y="1628800"/>
            <a:chExt cx="180000" cy="180000"/>
          </a:xfrm>
        </p:grpSpPr>
        <p:sp>
          <p:nvSpPr>
            <p:cNvPr id="52" name="Triangolo rettangolo 51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69" name="Triangolo rettangolo 68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uppo 70"/>
          <p:cNvGrpSpPr/>
          <p:nvPr/>
        </p:nvGrpSpPr>
        <p:grpSpPr>
          <a:xfrm>
            <a:off x="539552" y="3092702"/>
            <a:ext cx="180000" cy="180000"/>
            <a:chOff x="539552" y="1628800"/>
            <a:chExt cx="180000" cy="180000"/>
          </a:xfrm>
        </p:grpSpPr>
        <p:sp>
          <p:nvSpPr>
            <p:cNvPr id="72" name="Triangolo rettangolo 71"/>
            <p:cNvSpPr/>
            <p:nvPr/>
          </p:nvSpPr>
          <p:spPr>
            <a:xfrm flipH="1">
              <a:off x="539552" y="1628800"/>
              <a:ext cx="180000" cy="180000"/>
            </a:xfrm>
            <a:prstGeom prst="rtTriangle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  <p:sp>
          <p:nvSpPr>
            <p:cNvPr id="73" name="Triangolo rettangolo 72"/>
            <p:cNvSpPr/>
            <p:nvPr/>
          </p:nvSpPr>
          <p:spPr>
            <a:xfrm flipV="1">
              <a:off x="539552" y="1628800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tlCol="0" anchor="ctr"/>
            <a:lstStyle/>
            <a:p>
              <a:pPr algn="ctr" defTabSz="914400"/>
              <a:endParaRPr lang="it-IT" sz="1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9600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heme/theme1.xml><?xml version="1.0" encoding="utf-8"?>
<a:theme xmlns:a="http://schemas.openxmlformats.org/drawingml/2006/main" name="4_Struttura predefinita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1_Struttura predefinita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Struttura predefinita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1_Struttura predefinita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AI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AI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10212</TotalTime>
  <Words>821</Words>
  <Application>Microsoft Office PowerPoint</Application>
  <PresentationFormat>Presentazione su schermo (16:9)</PresentationFormat>
  <Paragraphs>234</Paragraphs>
  <Slides>19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4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4" baseType="lpstr">
      <vt:lpstr>4_Struttura predefinita</vt:lpstr>
      <vt:lpstr>5_Struttura predefinita</vt:lpstr>
      <vt:lpstr>3_Tema di Office</vt:lpstr>
      <vt:lpstr>14_Tema di Office</vt:lpstr>
      <vt:lpstr>Presentation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RADIO RAI LEADER NEL PEAK TIME (06:00-09:00)</vt:lpstr>
    </vt:vector>
  </TitlesOfParts>
  <Company>RAI Radiotelevisione Italiana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P683940</dc:creator>
  <cp:lastModifiedBy>aldo</cp:lastModifiedBy>
  <cp:revision>1286</cp:revision>
  <dcterms:created xsi:type="dcterms:W3CDTF">2013-07-05T18:16:21Z</dcterms:created>
  <dcterms:modified xsi:type="dcterms:W3CDTF">2014-04-17T13:45:38Z</dcterms:modified>
</cp:coreProperties>
</file>