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2"/>
  </p:notesMasterIdLst>
  <p:sldIdLst>
    <p:sldId id="256" r:id="rId2"/>
    <p:sldId id="271" r:id="rId3"/>
    <p:sldId id="269" r:id="rId4"/>
    <p:sldId id="258" r:id="rId5"/>
    <p:sldId id="263" r:id="rId6"/>
    <p:sldId id="272" r:id="rId7"/>
    <p:sldId id="27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37" r:id="rId34"/>
    <p:sldId id="343" r:id="rId35"/>
    <p:sldId id="342" r:id="rId36"/>
    <p:sldId id="338" r:id="rId37"/>
    <p:sldId id="339" r:id="rId38"/>
    <p:sldId id="340" r:id="rId39"/>
    <p:sldId id="341" r:id="rId40"/>
    <p:sldId id="268" r:id="rId41"/>
  </p:sldIdLst>
  <p:sldSz cx="9144000" cy="6858000" type="screen4x3"/>
  <p:notesSz cx="6759575" cy="98679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30" autoAdjust="0"/>
    <p:restoredTop sz="94650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.betto\Documenti\CdA\Progetti\2010\MisterMedia\Conferenza%20Stampa\20110719-Tavola%20rotonda\dati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>
        <c:manualLayout>
          <c:layoutTarget val="inner"/>
          <c:xMode val="edge"/>
          <c:yMode val="edge"/>
          <c:x val="0.31053668445010035"/>
          <c:y val="3.2334370255156918E-2"/>
          <c:w val="0.66808403896040525"/>
          <c:h val="0.89402658963818893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Foglio1!$A$47:$A$56</c:f>
              <c:strCache>
                <c:ptCount val="10"/>
                <c:pt idx="0">
                  <c:v>Tutta la città ne parla</c:v>
                </c:pt>
                <c:pt idx="1">
                  <c:v>La bellezza contro le mafie</c:v>
                </c:pt>
                <c:pt idx="2">
                  <c:v>24 Mattino</c:v>
                </c:pt>
                <c:pt idx="3">
                  <c:v>Permesso di soggiorno</c:v>
                </c:pt>
                <c:pt idx="4">
                  <c:v>Non stop news</c:v>
                </c:pt>
                <c:pt idx="5">
                  <c:v>La zanzara</c:v>
                </c:pt>
                <c:pt idx="6">
                  <c:v>GR3</c:v>
                </c:pt>
                <c:pt idx="7">
                  <c:v>GR2</c:v>
                </c:pt>
                <c:pt idx="8">
                  <c:v>GR24</c:v>
                </c:pt>
                <c:pt idx="9">
                  <c:v>GR 1</c:v>
                </c:pt>
              </c:strCache>
            </c:strRef>
          </c:cat>
          <c:val>
            <c:numRef>
              <c:f>Foglio1!$B$47:$B$56</c:f>
              <c:numCache>
                <c:formatCode>General</c:formatCode>
                <c:ptCount val="10"/>
                <c:pt idx="0">
                  <c:v>10</c:v>
                </c:pt>
                <c:pt idx="1">
                  <c:v>11</c:v>
                </c:pt>
                <c:pt idx="2">
                  <c:v>19</c:v>
                </c:pt>
                <c:pt idx="3">
                  <c:v>20</c:v>
                </c:pt>
                <c:pt idx="4">
                  <c:v>20</c:v>
                </c:pt>
                <c:pt idx="5">
                  <c:v>65</c:v>
                </c:pt>
                <c:pt idx="6">
                  <c:v>131</c:v>
                </c:pt>
                <c:pt idx="7">
                  <c:v>305</c:v>
                </c:pt>
                <c:pt idx="8">
                  <c:v>341</c:v>
                </c:pt>
                <c:pt idx="9">
                  <c:v>554</c:v>
                </c:pt>
              </c:numCache>
            </c:numRef>
          </c:val>
        </c:ser>
        <c:shape val="cylinder"/>
        <c:axId val="67403136"/>
        <c:axId val="78475264"/>
        <c:axId val="0"/>
      </c:bar3DChart>
      <c:catAx>
        <c:axId val="6740313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78475264"/>
        <c:crosses val="autoZero"/>
        <c:auto val="1"/>
        <c:lblAlgn val="ctr"/>
        <c:lblOffset val="100"/>
      </c:catAx>
      <c:valAx>
        <c:axId val="78475264"/>
        <c:scaling>
          <c:orientation val="minMax"/>
        </c:scaling>
        <c:axPos val="b"/>
        <c:majorGridlines/>
        <c:numFmt formatCode="General" sourceLinked="1"/>
        <c:tickLblPos val="nextTo"/>
        <c:crossAx val="67403136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Val val="1"/>
          </c:dLbls>
          <c:cat>
            <c:strRef>
              <c:f>Foglio1!$A$27:$A$35</c:f>
              <c:strCache>
                <c:ptCount val="9"/>
                <c:pt idx="0">
                  <c:v>Agorà</c:v>
                </c:pt>
                <c:pt idx="1">
                  <c:v>Life</c:v>
                </c:pt>
                <c:pt idx="2">
                  <c:v>Tg4</c:v>
                </c:pt>
                <c:pt idx="3">
                  <c:v>Tg La7</c:v>
                </c:pt>
                <c:pt idx="4">
                  <c:v>Studio Aperto</c:v>
                </c:pt>
                <c:pt idx="5">
                  <c:v>Tg5</c:v>
                </c:pt>
                <c:pt idx="6">
                  <c:v>Tg1</c:v>
                </c:pt>
                <c:pt idx="7">
                  <c:v>Tg3</c:v>
                </c:pt>
                <c:pt idx="8">
                  <c:v>Tg2</c:v>
                </c:pt>
              </c:strCache>
            </c:strRef>
          </c:cat>
          <c:val>
            <c:numRef>
              <c:f>Foglio1!$B$27:$B$35</c:f>
              <c:numCache>
                <c:formatCode>###0</c:formatCode>
                <c:ptCount val="9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13</c:v>
                </c:pt>
                <c:pt idx="4">
                  <c:v>15</c:v>
                </c:pt>
                <c:pt idx="5">
                  <c:v>38</c:v>
                </c:pt>
                <c:pt idx="6">
                  <c:v>42</c:v>
                </c:pt>
                <c:pt idx="7">
                  <c:v>54</c:v>
                </c:pt>
                <c:pt idx="8" formatCode="General">
                  <c:v>92</c:v>
                </c:pt>
              </c:numCache>
            </c:numRef>
          </c:val>
        </c:ser>
        <c:ser>
          <c:idx val="1"/>
          <c:order val="1"/>
          <c:cat>
            <c:strRef>
              <c:f>Foglio1!$A$27:$A$35</c:f>
              <c:strCache>
                <c:ptCount val="9"/>
                <c:pt idx="0">
                  <c:v>Agorà</c:v>
                </c:pt>
                <c:pt idx="1">
                  <c:v>Life</c:v>
                </c:pt>
                <c:pt idx="2">
                  <c:v>Tg4</c:v>
                </c:pt>
                <c:pt idx="3">
                  <c:v>Tg La7</c:v>
                </c:pt>
                <c:pt idx="4">
                  <c:v>Studio Aperto</c:v>
                </c:pt>
                <c:pt idx="5">
                  <c:v>Tg5</c:v>
                </c:pt>
                <c:pt idx="6">
                  <c:v>Tg1</c:v>
                </c:pt>
                <c:pt idx="7">
                  <c:v>Tg3</c:v>
                </c:pt>
                <c:pt idx="8">
                  <c:v>Tg2</c:v>
                </c:pt>
              </c:strCache>
            </c:strRef>
          </c:cat>
          <c:val>
            <c:numRef>
              <c:f>Foglio1!$C$27:$C$35</c:f>
              <c:numCache>
                <c:formatCode>General</c:formatCode>
                <c:ptCount val="9"/>
              </c:numCache>
            </c:numRef>
          </c:val>
        </c:ser>
        <c:shape val="cylinder"/>
        <c:axId val="79322112"/>
        <c:axId val="79345536"/>
        <c:axId val="0"/>
      </c:bar3DChart>
      <c:catAx>
        <c:axId val="7932211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79345536"/>
        <c:crosses val="autoZero"/>
        <c:auto val="1"/>
        <c:lblAlgn val="ctr"/>
        <c:lblOffset val="100"/>
      </c:catAx>
      <c:valAx>
        <c:axId val="79345536"/>
        <c:scaling>
          <c:orientation val="minMax"/>
        </c:scaling>
        <c:axPos val="b"/>
        <c:majorGridlines/>
        <c:numFmt formatCode="###0" sourceLinked="1"/>
        <c:tickLblPos val="nextTo"/>
        <c:crossAx val="79322112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Foglio1!$C$9</c:f>
              <c:strCache>
                <c:ptCount val="1"/>
                <c:pt idx="0">
                  <c:v>Frequenza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9.0929750252491167E-3"/>
                  <c:y val="-1.0292278763536289E-16"/>
                </c:manualLayout>
              </c:layout>
              <c:showVal val="1"/>
            </c:dLbl>
            <c:dLbl>
              <c:idx val="1"/>
              <c:layout>
                <c:manualLayout>
                  <c:x val="2.3641735065647762E-2"/>
                  <c:y val="-2.8070175438596576E-3"/>
                </c:manualLayout>
              </c:layout>
              <c:showVal val="1"/>
            </c:dLbl>
            <c:dLbl>
              <c:idx val="2"/>
              <c:layout>
                <c:manualLayout>
                  <c:x val="2.5460330070697552E-2"/>
                  <c:y val="-2.8070175438596576E-3"/>
                </c:manualLayout>
              </c:layout>
              <c:showVal val="1"/>
            </c:dLbl>
            <c:dLbl>
              <c:idx val="3"/>
              <c:layout>
                <c:manualLayout>
                  <c:x val="2.0004545055548054E-2"/>
                  <c:y val="-5.6140350877192866E-3"/>
                </c:manualLayout>
              </c:layout>
              <c:showVal val="1"/>
            </c:dLbl>
            <c:dLbl>
              <c:idx val="4"/>
              <c:layout>
                <c:manualLayout>
                  <c:x val="9.0929750252491167E-3"/>
                  <c:y val="5.6140350877192866E-3"/>
                </c:manualLayout>
              </c:layout>
              <c:showVal val="1"/>
            </c:dLbl>
            <c:dLbl>
              <c:idx val="5"/>
              <c:layout>
                <c:manualLayout>
                  <c:x val="1.2730165035348765E-2"/>
                  <c:y val="-1.122807017543860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Val val="1"/>
          </c:dLbls>
          <c:cat>
            <c:strRef>
              <c:f>Foglio1!$B$10:$B$15</c:f>
              <c:strCache>
                <c:ptCount val="6"/>
                <c:pt idx="0">
                  <c:v>Dicembre</c:v>
                </c:pt>
                <c:pt idx="1">
                  <c:v>Novembre</c:v>
                </c:pt>
                <c:pt idx="2">
                  <c:v>Ottobre</c:v>
                </c:pt>
                <c:pt idx="3">
                  <c:v>Settembre</c:v>
                </c:pt>
                <c:pt idx="4">
                  <c:v>Agosto</c:v>
                </c:pt>
                <c:pt idx="5">
                  <c:v>Luglio</c:v>
                </c:pt>
              </c:strCache>
            </c:strRef>
          </c:cat>
          <c:val>
            <c:numRef>
              <c:f>Foglio1!$C$10:$C$15</c:f>
              <c:numCache>
                <c:formatCode>###0</c:formatCode>
                <c:ptCount val="6"/>
                <c:pt idx="0">
                  <c:v>507</c:v>
                </c:pt>
                <c:pt idx="1">
                  <c:v>544</c:v>
                </c:pt>
                <c:pt idx="2">
                  <c:v>320</c:v>
                </c:pt>
                <c:pt idx="3">
                  <c:v>183</c:v>
                </c:pt>
                <c:pt idx="4">
                  <c:v>122</c:v>
                </c:pt>
                <c:pt idx="5">
                  <c:v>264</c:v>
                </c:pt>
              </c:numCache>
            </c:numRef>
          </c:val>
        </c:ser>
        <c:shape val="cylinder"/>
        <c:axId val="80944128"/>
        <c:axId val="80970496"/>
        <c:axId val="0"/>
      </c:bar3DChart>
      <c:catAx>
        <c:axId val="8094412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it-IT"/>
          </a:p>
        </c:txPr>
        <c:crossAx val="80970496"/>
        <c:crosses val="autoZero"/>
        <c:auto val="1"/>
        <c:lblAlgn val="ctr"/>
        <c:lblOffset val="100"/>
      </c:catAx>
      <c:valAx>
        <c:axId val="80970496"/>
        <c:scaling>
          <c:orientation val="minMax"/>
        </c:scaling>
        <c:axPos val="b"/>
        <c:majorGridlines/>
        <c:numFmt formatCode="###0" sourceLinked="1"/>
        <c:tickLblPos val="nextTo"/>
        <c:crossAx val="80944128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lineChart>
        <c:grouping val="standard"/>
        <c:ser>
          <c:idx val="0"/>
          <c:order val="0"/>
          <c:tx>
            <c:strRef>
              <c:f>Foglio8!$C$68</c:f>
              <c:strCache>
                <c:ptCount val="1"/>
                <c:pt idx="0">
                  <c:v>Media</c:v>
                </c:pt>
              </c:strCache>
            </c:strRef>
          </c:tx>
          <c:spPr>
            <a:ln w="50800">
              <a:solidFill>
                <a:srgbClr val="FFCC00"/>
              </a:solidFill>
            </a:ln>
            <a:effectLst>
              <a:innerShdw blurRad="114300">
                <a:prstClr val="black"/>
              </a:innerShdw>
            </a:effectLst>
          </c:spPr>
          <c:marker>
            <c:symbol val="diamond"/>
            <c:size val="5"/>
            <c:spPr>
              <a:solidFill>
                <a:srgbClr val="FFCC00"/>
              </a:solidFill>
              <a:ln>
                <a:solidFill>
                  <a:srgbClr val="FFCC00"/>
                </a:solidFill>
              </a:ln>
              <a:effectLst>
                <a:innerShdw blurRad="114300">
                  <a:prstClr val="black"/>
                </a:innerShdw>
              </a:effectLst>
            </c:spPr>
          </c:marke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t"/>
            <c:showVal val="1"/>
          </c:dLbls>
          <c:cat>
            <c:strRef>
              <c:f>Foglio8!$B$69:$B$77</c:f>
              <c:strCach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strCache>
            </c:strRef>
          </c:cat>
          <c:val>
            <c:numRef>
              <c:f>Foglio8!$C$69:$C$77</c:f>
              <c:numCache>
                <c:formatCode>General</c:formatCode>
                <c:ptCount val="9"/>
                <c:pt idx="0">
                  <c:v>10.4</c:v>
                </c:pt>
                <c:pt idx="1">
                  <c:v>12.3</c:v>
                </c:pt>
                <c:pt idx="2">
                  <c:v>10.7</c:v>
                </c:pt>
                <c:pt idx="3">
                  <c:v>18.8</c:v>
                </c:pt>
                <c:pt idx="4">
                  <c:v>23.7</c:v>
                </c:pt>
                <c:pt idx="5">
                  <c:v>21.4</c:v>
                </c:pt>
                <c:pt idx="6">
                  <c:v>16.5</c:v>
                </c:pt>
                <c:pt idx="7">
                  <c:v>16.2</c:v>
                </c:pt>
                <c:pt idx="8">
                  <c:v>16.899999999999999</c:v>
                </c:pt>
              </c:numCache>
            </c:numRef>
          </c:val>
        </c:ser>
        <c:marker val="1"/>
        <c:axId val="58622720"/>
        <c:axId val="58624256"/>
      </c:lineChart>
      <c:catAx>
        <c:axId val="5862272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8624256"/>
        <c:crosses val="autoZero"/>
        <c:auto val="1"/>
        <c:lblAlgn val="ctr"/>
        <c:lblOffset val="100"/>
      </c:catAx>
      <c:valAx>
        <c:axId val="58624256"/>
        <c:scaling>
          <c:orientation val="minMax"/>
          <c:max val="40"/>
        </c:scaling>
        <c:delete val="1"/>
        <c:axPos val="l"/>
        <c:majorGridlines/>
        <c:numFmt formatCode="General" sourceLinked="1"/>
        <c:tickLblPos val="none"/>
        <c:crossAx val="5862272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totale!$B$1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dLbls>
            <c:spPr>
              <a:solidFill>
                <a:schemeClr val="bg1"/>
              </a:solidFill>
            </c:spPr>
            <c:txPr>
              <a:bodyPr anchor="t" anchorCtr="0"/>
              <a:lstStyle/>
              <a:p>
                <a:pPr>
                  <a:defRPr sz="1400" b="1"/>
                </a:pPr>
                <a:endParaRPr lang="it-IT"/>
              </a:p>
            </c:txPr>
            <c:showVal val="1"/>
            <c:separator>
</c:separator>
          </c:dLbls>
          <c:cat>
            <c:strRef>
              <c:f>totale!$A$2:$A$7</c:f>
              <c:strCache>
                <c:ptCount val="6"/>
                <c:pt idx="0">
                  <c:v>Cronaca giudiziaria, nera</c:v>
                </c:pt>
                <c:pt idx="1">
                  <c:v>Questioni sociali</c:v>
                </c:pt>
                <c:pt idx="2">
                  <c:v>Estero</c:v>
                </c:pt>
                <c:pt idx="3">
                  <c:v>Politica</c:v>
                </c:pt>
                <c:pt idx="4">
                  <c:v>Cronaca</c:v>
                </c:pt>
                <c:pt idx="5">
                  <c:v>Religione</c:v>
                </c:pt>
              </c:strCache>
            </c:strRef>
          </c:cat>
          <c:val>
            <c:numRef>
              <c:f>totale!$B$2:$B$7</c:f>
              <c:numCache>
                <c:formatCode>0.0</c:formatCode>
                <c:ptCount val="6"/>
                <c:pt idx="0">
                  <c:v>23.91304347826086</c:v>
                </c:pt>
                <c:pt idx="1">
                  <c:v>22.762148337595892</c:v>
                </c:pt>
                <c:pt idx="2">
                  <c:v>17.071611253196927</c:v>
                </c:pt>
                <c:pt idx="3">
                  <c:v>15.537084398976985</c:v>
                </c:pt>
                <c:pt idx="4">
                  <c:v>9.4629156010230204</c:v>
                </c:pt>
                <c:pt idx="5">
                  <c:v>3.3887468030690537</c:v>
                </c:pt>
              </c:numCache>
            </c:numRef>
          </c:val>
        </c:ser>
        <c:axId val="58423168"/>
        <c:axId val="58424704"/>
      </c:barChart>
      <c:catAx>
        <c:axId val="58423168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8424704"/>
        <c:crosses val="autoZero"/>
        <c:auto val="1"/>
        <c:lblAlgn val="ctr"/>
        <c:lblOffset val="100"/>
      </c:catAx>
      <c:valAx>
        <c:axId val="58424704"/>
        <c:scaling>
          <c:orientation val="minMax"/>
        </c:scaling>
        <c:delete val="1"/>
        <c:axPos val="t"/>
        <c:majorGridlines/>
        <c:numFmt formatCode="0.0" sourceLinked="1"/>
        <c:tickLblPos val="none"/>
        <c:crossAx val="58423168"/>
        <c:crosses val="autoZero"/>
        <c:crossBetween val="between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FFCC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immigrati!$A$1:$A$6</c:f>
              <c:strCache>
                <c:ptCount val="6"/>
                <c:pt idx="0">
                  <c:v>Cronaca giudiziaria, nera</c:v>
                </c:pt>
                <c:pt idx="1">
                  <c:v>Questioni sociali</c:v>
                </c:pt>
                <c:pt idx="2">
                  <c:v>Politica</c:v>
                </c:pt>
                <c:pt idx="3">
                  <c:v>Cronaca</c:v>
                </c:pt>
                <c:pt idx="4">
                  <c:v>Estero</c:v>
                </c:pt>
                <c:pt idx="5">
                  <c:v>Lavoro</c:v>
                </c:pt>
              </c:strCache>
            </c:strRef>
          </c:cat>
          <c:val>
            <c:numRef>
              <c:f>immigrati!$B$1:$B$6</c:f>
              <c:numCache>
                <c:formatCode>0.00</c:formatCode>
                <c:ptCount val="6"/>
                <c:pt idx="0">
                  <c:v>36.170212765957451</c:v>
                </c:pt>
                <c:pt idx="1">
                  <c:v>24.042553191489358</c:v>
                </c:pt>
                <c:pt idx="2">
                  <c:v>11.382978723404255</c:v>
                </c:pt>
                <c:pt idx="3">
                  <c:v>10.638297872340424</c:v>
                </c:pt>
                <c:pt idx="4">
                  <c:v>8.5106382978723421</c:v>
                </c:pt>
                <c:pt idx="5">
                  <c:v>1.2765957446808509</c:v>
                </c:pt>
              </c:numCache>
            </c:numRef>
          </c:val>
        </c:ser>
        <c:axId val="58452992"/>
        <c:axId val="58655488"/>
      </c:barChart>
      <c:catAx>
        <c:axId val="5845299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8655488"/>
        <c:crosses val="autoZero"/>
        <c:auto val="1"/>
        <c:lblAlgn val="ctr"/>
        <c:lblOffset val="100"/>
      </c:catAx>
      <c:valAx>
        <c:axId val="58655488"/>
        <c:scaling>
          <c:orientation val="minMax"/>
        </c:scaling>
        <c:delete val="1"/>
        <c:axPos val="t"/>
        <c:majorGridlines/>
        <c:numFmt formatCode="0.00" sourceLinked="1"/>
        <c:tickLblPos val="none"/>
        <c:crossAx val="58452992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FFCC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rom!$A$1:$A$7</c:f>
              <c:strCache>
                <c:ptCount val="7"/>
                <c:pt idx="0">
                  <c:v>Questioni sociali</c:v>
                </c:pt>
                <c:pt idx="1">
                  <c:v>Estero</c:v>
                </c:pt>
                <c:pt idx="2">
                  <c:v>Politica</c:v>
                </c:pt>
                <c:pt idx="3">
                  <c:v>Cronaca</c:v>
                </c:pt>
                <c:pt idx="4">
                  <c:v>Cronaca giudiziaria, nera</c:v>
                </c:pt>
                <c:pt idx="5">
                  <c:v>Cultura e spettacolo</c:v>
                </c:pt>
                <c:pt idx="6">
                  <c:v>Giustizia</c:v>
                </c:pt>
              </c:strCache>
            </c:strRef>
          </c:cat>
          <c:val>
            <c:numRef>
              <c:f>rom!$B$1:$B$7</c:f>
              <c:numCache>
                <c:formatCode>0.0%</c:formatCode>
                <c:ptCount val="7"/>
                <c:pt idx="0">
                  <c:v>0.32000000000000006</c:v>
                </c:pt>
                <c:pt idx="1">
                  <c:v>0.30857142857142855</c:v>
                </c:pt>
                <c:pt idx="2">
                  <c:v>0.1714285714285714</c:v>
                </c:pt>
                <c:pt idx="3">
                  <c:v>6.2857142857142875E-2</c:v>
                </c:pt>
                <c:pt idx="4">
                  <c:v>4.5714285714285714E-2</c:v>
                </c:pt>
                <c:pt idx="5">
                  <c:v>2.8571428571428574E-2</c:v>
                </c:pt>
                <c:pt idx="6">
                  <c:v>1.7142857142857147E-2</c:v>
                </c:pt>
              </c:numCache>
            </c:numRef>
          </c:val>
        </c:ser>
        <c:axId val="58683776"/>
        <c:axId val="58685312"/>
      </c:barChart>
      <c:catAx>
        <c:axId val="58683776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8685312"/>
        <c:crosses val="autoZero"/>
        <c:auto val="1"/>
        <c:lblAlgn val="ctr"/>
        <c:lblOffset val="100"/>
      </c:catAx>
      <c:valAx>
        <c:axId val="58685312"/>
        <c:scaling>
          <c:orientation val="minMax"/>
        </c:scaling>
        <c:delete val="1"/>
        <c:axPos val="t"/>
        <c:majorGridlines/>
        <c:numFmt formatCode="0.0%" sourceLinked="1"/>
        <c:tickLblPos val="none"/>
        <c:crossAx val="58683776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FFCC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-1.9873386187151589E-3"/>
                  <c:y val="3.038341477045450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gay!$A$1:$A$7</c:f>
              <c:strCache>
                <c:ptCount val="7"/>
                <c:pt idx="0">
                  <c:v>Politica</c:v>
                </c:pt>
                <c:pt idx="1">
                  <c:v>Questioni sociali</c:v>
                </c:pt>
                <c:pt idx="2">
                  <c:v>Cronaca e costume</c:v>
                </c:pt>
                <c:pt idx="3">
                  <c:v>Cronaca giudiziaria, nera</c:v>
                </c:pt>
                <c:pt idx="4">
                  <c:v>Estero</c:v>
                </c:pt>
                <c:pt idx="5">
                  <c:v>Religione</c:v>
                </c:pt>
                <c:pt idx="6">
                  <c:v>Cultura e spettacolo</c:v>
                </c:pt>
              </c:strCache>
            </c:strRef>
          </c:cat>
          <c:val>
            <c:numRef>
              <c:f>gay!$B$1:$B$7</c:f>
              <c:numCache>
                <c:formatCode>0.0%</c:formatCode>
                <c:ptCount val="7"/>
                <c:pt idx="0">
                  <c:v>0.42585551330798488</c:v>
                </c:pt>
                <c:pt idx="1">
                  <c:v>0.24334600760456274</c:v>
                </c:pt>
                <c:pt idx="2">
                  <c:v>9.125475285171103E-2</c:v>
                </c:pt>
                <c:pt idx="3">
                  <c:v>6.8441064638783272E-2</c:v>
                </c:pt>
                <c:pt idx="4">
                  <c:v>5.70342205323194E-2</c:v>
                </c:pt>
                <c:pt idx="5">
                  <c:v>5.3231939163498096E-2</c:v>
                </c:pt>
                <c:pt idx="6">
                  <c:v>3.0418250950570342E-2</c:v>
                </c:pt>
              </c:numCache>
            </c:numRef>
          </c:val>
        </c:ser>
        <c:axId val="58701312"/>
        <c:axId val="58702848"/>
      </c:barChart>
      <c:catAx>
        <c:axId val="5870131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8702848"/>
        <c:crosses val="autoZero"/>
        <c:auto val="1"/>
        <c:lblAlgn val="ctr"/>
        <c:lblOffset val="100"/>
      </c:catAx>
      <c:valAx>
        <c:axId val="58702848"/>
        <c:scaling>
          <c:orientation val="minMax"/>
        </c:scaling>
        <c:delete val="1"/>
        <c:axPos val="t"/>
        <c:majorGridlines/>
        <c:numFmt formatCode="0.0%" sourceLinked="1"/>
        <c:tickLblPos val="none"/>
        <c:crossAx val="5870131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FFCC0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tossicodip!$A$2:$A$9</c:f>
              <c:strCache>
                <c:ptCount val="8"/>
                <c:pt idx="0">
                  <c:v>Cronaca giudiziaria, nera</c:v>
                </c:pt>
                <c:pt idx="1">
                  <c:v>Questioni sociali</c:v>
                </c:pt>
                <c:pt idx="2">
                  <c:v>Cronaca</c:v>
                </c:pt>
                <c:pt idx="3">
                  <c:v>Cultura e spettacolo</c:v>
                </c:pt>
                <c:pt idx="4">
                  <c:v>Medicina e sanita'</c:v>
                </c:pt>
                <c:pt idx="5">
                  <c:v>Ambiente e salute</c:v>
                </c:pt>
                <c:pt idx="6">
                  <c:v>Giustizia</c:v>
                </c:pt>
                <c:pt idx="7">
                  <c:v>Politica</c:v>
                </c:pt>
              </c:strCache>
            </c:strRef>
          </c:cat>
          <c:val>
            <c:numRef>
              <c:f>tossicodip!$B$2:$B$9</c:f>
              <c:numCache>
                <c:formatCode>0.0</c:formatCode>
                <c:ptCount val="8"/>
                <c:pt idx="0">
                  <c:v>43.478260869565212</c:v>
                </c:pt>
                <c:pt idx="1">
                  <c:v>26.086956521739129</c:v>
                </c:pt>
                <c:pt idx="2">
                  <c:v>20.289855072463769</c:v>
                </c:pt>
                <c:pt idx="3">
                  <c:v>2.8985507246376812</c:v>
                </c:pt>
                <c:pt idx="4">
                  <c:v>2.8985507246376812</c:v>
                </c:pt>
                <c:pt idx="5">
                  <c:v>1.4492753623188408</c:v>
                </c:pt>
                <c:pt idx="6">
                  <c:v>1.4492753623188408</c:v>
                </c:pt>
                <c:pt idx="7">
                  <c:v>1.4492753623188408</c:v>
                </c:pt>
              </c:numCache>
            </c:numRef>
          </c:val>
        </c:ser>
        <c:axId val="58796672"/>
        <c:axId val="58810752"/>
      </c:barChart>
      <c:catAx>
        <c:axId val="58796672"/>
        <c:scaling>
          <c:orientation val="maxMin"/>
        </c:scaling>
        <c:axPos val="l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8810752"/>
        <c:crosses val="autoZero"/>
        <c:auto val="1"/>
        <c:lblAlgn val="ctr"/>
        <c:lblOffset val="100"/>
      </c:catAx>
      <c:valAx>
        <c:axId val="58810752"/>
        <c:scaling>
          <c:orientation val="minMax"/>
        </c:scaling>
        <c:delete val="1"/>
        <c:axPos val="t"/>
        <c:majorGridlines/>
        <c:numFmt formatCode="0.0" sourceLinked="1"/>
        <c:tickLblPos val="none"/>
        <c:crossAx val="58796672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8862" y="0"/>
            <a:ext cx="2929149" cy="49339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8C6B9B0-E8A5-4402-B080-943FF58EA14C}" type="datetimeFigureOut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5958" y="4687253"/>
            <a:ext cx="540766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8862" y="9372792"/>
            <a:ext cx="2929149" cy="49339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C3AB0C5-680E-4304-8D66-ED57097CAF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>
              <a:ea typeface="ＭＳ Ｐゴシック" pitchFamily="34" charset="-128"/>
            </a:endParaRPr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52400DC-1FFB-4869-94E3-F9E31AB8A5C2}" type="slidenum">
              <a:rPr lang="it-IT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it-IT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29689" y="9374033"/>
            <a:ext cx="2929886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1" tIns="45450" rIns="90901" bIns="45450" anchor="b"/>
          <a:lstStyle/>
          <a:p>
            <a:pPr algn="r" eaLnBrk="0" hangingPunct="0"/>
            <a:fld id="{A77BD7E8-6DA7-4DD1-89AB-3B6F0240A972}" type="slidenum">
              <a:rPr lang="it-IT" sz="1200">
                <a:latin typeface="Arial" pitchFamily="34" charset="0"/>
              </a:rPr>
              <a:pPr algn="r" eaLnBrk="0" hangingPunct="0"/>
              <a:t>16</a:t>
            </a:fld>
            <a:endParaRPr lang="it-IT" sz="1200" dirty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29689" y="9374033"/>
            <a:ext cx="2929886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1" tIns="45450" rIns="90901" bIns="45450" anchor="b"/>
          <a:lstStyle/>
          <a:p>
            <a:pPr algn="r" eaLnBrk="0" hangingPunct="0"/>
            <a:fld id="{A3612405-D941-44E5-A902-CDFA4495EEC9}" type="slidenum">
              <a:rPr lang="it-IT" sz="1200">
                <a:latin typeface="Arial" pitchFamily="34" charset="0"/>
              </a:rPr>
              <a:pPr algn="r" eaLnBrk="0" hangingPunct="0"/>
              <a:t>19</a:t>
            </a:fld>
            <a:endParaRPr lang="it-IT" sz="1200" dirty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29689" y="9374033"/>
            <a:ext cx="2929886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1" tIns="45450" rIns="90901" bIns="45450" anchor="b"/>
          <a:lstStyle/>
          <a:p>
            <a:pPr algn="r" eaLnBrk="0" hangingPunct="0"/>
            <a:fld id="{56C99288-ECF5-4883-A591-DB584131FB0F}" type="slidenum">
              <a:rPr lang="it-IT" sz="1200"/>
              <a:pPr algn="r" eaLnBrk="0" hangingPunct="0"/>
              <a:t>20</a:t>
            </a:fld>
            <a:endParaRPr lang="it-IT" sz="1200" dirty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29689" y="9374033"/>
            <a:ext cx="2929886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1" tIns="45450" rIns="90901" bIns="45450" anchor="b"/>
          <a:lstStyle/>
          <a:p>
            <a:pPr algn="r" eaLnBrk="0" hangingPunct="0"/>
            <a:fld id="{9B3B98A5-AFE1-4F20-A2CA-44C24D955048}" type="slidenum">
              <a:rPr lang="it-IT" sz="1200"/>
              <a:pPr algn="r" eaLnBrk="0" hangingPunct="0"/>
              <a:t>21</a:t>
            </a:fld>
            <a:endParaRPr lang="it-IT" sz="1200" dirty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29689" y="9374033"/>
            <a:ext cx="2929886" cy="49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01" tIns="45450" rIns="90901" bIns="45450" anchor="b"/>
          <a:lstStyle/>
          <a:p>
            <a:pPr algn="r" eaLnBrk="0" hangingPunct="0"/>
            <a:fld id="{2C7D5E18-0DA1-4655-A0BC-69C8D6DF1372}" type="slidenum">
              <a:rPr lang="it-IT" sz="1200">
                <a:latin typeface="Arial" pitchFamily="34" charset="0"/>
              </a:rPr>
              <a:pPr algn="r" eaLnBrk="0" hangingPunct="0"/>
              <a:t>28</a:t>
            </a:fld>
            <a:endParaRPr lang="it-IT" sz="1200" dirty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ttangolo 9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4" name="Segnaposto data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F1A564F-6CE4-4BBD-9CDB-92DF0D7ECA04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15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6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29E0FAE-EBFF-48CE-B1D5-ECE9D1C7E1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:\Nuova cartella\novembre-dicembre2010\soros\materiali\conf_stampa\Schermata_2011-03-24_a_18.48.2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157788"/>
            <a:ext cx="79216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5" descr="logodip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949950"/>
            <a:ext cx="8810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data 1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C1E7D30-739B-4E88-B2D8-B04B409A3F10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22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966EAD2-FBE6-4949-8EF7-E8A80B1404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F58B83A-ED09-4225-90BD-0FA8C4E01694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66EA3E2-1554-41EA-83B0-65CD54B00C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:\Nuova cartella\novembre-dicembre2010\soros\materiali\conf_stampa\Schermata_2011-03-24_a_18.48.28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157788"/>
            <a:ext cx="7921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5" descr="logodip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949950"/>
            <a:ext cx="8810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Mistermedia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25438"/>
            <a:ext cx="2286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770984" cy="792088"/>
          </a:xfrm>
          <a:solidFill>
            <a:schemeClr val="tx1"/>
          </a:solidFill>
        </p:spPr>
        <p:txBody>
          <a:bodyPr/>
          <a:lstStyle>
            <a:lvl1pPr>
              <a:defRPr sz="3600" b="0">
                <a:solidFill>
                  <a:srgbClr val="FFFF00"/>
                </a:solidFill>
              </a:defRPr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1680" y="1784350"/>
            <a:ext cx="6984776" cy="452497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spcBef>
                <a:spcPts val="0"/>
              </a:spcBef>
              <a:spcAft>
                <a:spcPts val="1400"/>
              </a:spcAft>
              <a:buClr>
                <a:srgbClr val="FFC000"/>
              </a:buClr>
              <a:buFont typeface="Wingdings" pitchFamily="2" charset="2"/>
              <a:buChar char=""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buClr>
                <a:srgbClr val="FFCC00"/>
              </a:buClr>
              <a:buFont typeface="Arial" pitchFamily="34" charset="0"/>
              <a:buChar char="•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2pPr>
            <a:lvl3pPr>
              <a:buClr>
                <a:srgbClr val="FFC000"/>
              </a:buCl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1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" name="Figura a mano libera 2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4" name="Figura a mano libera 3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5" name="Figura a mano libera 4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igura a mano libera 5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Figura a mano libera 13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92233FD-41A6-4FC8-B069-5612AE23254F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06DBDD5-BF3B-41AC-A411-47555F9246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ttangolo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ttangolo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ttangolo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ttangolo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7" name="Segnaposto data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F2E0A75-41C4-4882-9649-6A44A0D97D35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1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703FDCB-EE80-4476-B1AD-CFFACF2212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9AE71D7-22D5-4F2D-B976-E89A91020487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80B00B5-FCDC-4410-B247-75200C50C6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5D97A81-11A8-4268-B15C-60ADAAFAE237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2BA2F0E-E884-4EED-BB71-96CE701AC7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ttore 1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po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Connettore 1 7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1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Connettore 1 11"/>
            <p:cNvCxnSpPr/>
            <p:nvPr/>
          </p:nvCxnSpPr>
          <p:spPr>
            <a:xfrm rot="16200000">
              <a:off x="6663593" y="1288707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 rot="5400000" flipH="1">
              <a:off x="6744513" y="12877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Connettore 1 15"/>
            <p:cNvCxnSpPr/>
            <p:nvPr/>
          </p:nvCxnSpPr>
          <p:spPr>
            <a:xfrm rot="16200000">
              <a:off x="6663592" y="12887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/>
            <p:nvPr/>
          </p:nvCxnSpPr>
          <p:spPr>
            <a:xfrm rot="5400000" flipH="1">
              <a:off x="6744512" y="12877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9B3DD95-E2EF-48F1-8E2B-1FEA7D5D6ED9}" type="datetime1">
              <a:rPr lang="it-IT"/>
              <a:pPr>
                <a:defRPr/>
              </a:pPr>
              <a:t>19/07/2011</a:t>
            </a:fld>
            <a:endParaRPr lang="it-IT"/>
          </a:p>
        </p:txBody>
      </p:sp>
      <p:sp>
        <p:nvSpPr>
          <p:cNvPr id="20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55372E2-6E02-4195-9D24-6144F7B4B8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2916238" y="512763"/>
            <a:ext cx="5770562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219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0" r:id="rId7"/>
    <p:sldLayoutId id="2147483907" r:id="rId8"/>
    <p:sldLayoutId id="2147483908" r:id="rId9"/>
    <p:sldLayoutId id="2147483909" r:id="rId10"/>
    <p:sldLayoutId id="214748391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spc="-100">
          <a:solidFill>
            <a:srgbClr val="003F75"/>
          </a:solidFill>
          <a:latin typeface="Calibri" pitchFamily="34" charset="0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F75"/>
          </a:solidFill>
          <a:latin typeface="Calibri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F75"/>
          </a:solidFill>
          <a:latin typeface="Calibri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F75"/>
          </a:solidFill>
          <a:latin typeface="Calibri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3F75"/>
          </a:solidFill>
          <a:latin typeface="Calibri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ＭＳ Ｐゴシック" charset="-128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Grafico_di_Microsoft_Office_Excel4.xls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Grafico_di_Microsoft_Office_Excel5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Grafico_di_Microsoft_Office_Excel6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ico_di_Microsoft_Office_Excel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J:\Nuova cartella\novembre-dicembre2010\soros\materiali\conf_stampa\Schermata_2011-03-24_a_18.48.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5214938"/>
            <a:ext cx="1130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Immagine 5" descr="logodi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5214938"/>
            <a:ext cx="13684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Immagine 6" descr="Mistermedi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1484313"/>
            <a:ext cx="43640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CasellaDiTesto 7"/>
          <p:cNvSpPr txBox="1">
            <a:spLocks noChangeArrowheads="1"/>
          </p:cNvSpPr>
          <p:nvPr/>
        </p:nvSpPr>
        <p:spPr bwMode="auto">
          <a:xfrm>
            <a:off x="1357313" y="3429000"/>
            <a:ext cx="69294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</a:rPr>
              <a:t>L’immagine delle minoranze sulle reti televisive e radiofoniche nazionali italiane</a:t>
            </a:r>
          </a:p>
          <a:p>
            <a:endParaRPr lang="it-IT"/>
          </a:p>
        </p:txBody>
      </p:sp>
      <p:pic>
        <p:nvPicPr>
          <p:cNvPr id="20486" name="Immagin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8" y="5500688"/>
            <a:ext cx="1357312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L’oggetto della ricerca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428750" y="1285875"/>
            <a:ext cx="7715250" cy="5572125"/>
          </a:xfrm>
        </p:spPr>
        <p:txBody>
          <a:bodyPr/>
          <a:lstStyle/>
          <a:p>
            <a:pPr marL="68262" indent="0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it-IT" sz="1600" b="0" dirty="0" smtClean="0"/>
              <a:t>[Dalla scheda sul concetto di </a:t>
            </a:r>
            <a:r>
              <a:rPr lang="it-IT" sz="1600" b="0" i="1" dirty="0" smtClean="0"/>
              <a:t>minoranza</a:t>
            </a:r>
            <a:r>
              <a:rPr lang="it-IT" sz="1600" b="0" dirty="0" smtClean="0"/>
              <a:t> usata nel protocollo di ricerca]:</a:t>
            </a:r>
          </a:p>
          <a:p>
            <a:pPr>
              <a:buFont typeface="Wingdings" pitchFamily="2" charset="2"/>
              <a:buNone/>
              <a:defRPr/>
            </a:pPr>
            <a:r>
              <a:rPr lang="it-IT" sz="1750" dirty="0" smtClean="0"/>
              <a:t>Una categoria o un gruppo sociale, che: </a:t>
            </a:r>
          </a:p>
          <a:p>
            <a:pPr>
              <a:defRPr/>
            </a:pPr>
            <a:r>
              <a:rPr lang="it-IT" sz="1750" b="0" dirty="0" smtClean="0"/>
              <a:t>si trova in posizione di </a:t>
            </a:r>
            <a:r>
              <a:rPr lang="it-IT" sz="1750" dirty="0" smtClean="0"/>
              <a:t>minoranza numerica</a:t>
            </a:r>
            <a:r>
              <a:rPr lang="it-IT" sz="1750" b="0" dirty="0" smtClean="0"/>
              <a:t> rispetto alla popolazione del contesto in cui vive; </a:t>
            </a:r>
          </a:p>
          <a:p>
            <a:pPr>
              <a:defRPr/>
            </a:pPr>
            <a:r>
              <a:rPr lang="it-IT" sz="1750" b="0" dirty="0" smtClean="0"/>
              <a:t>si distingue da tale maggioranza per tratti </a:t>
            </a:r>
            <a:r>
              <a:rPr lang="it-IT" sz="1750" dirty="0" smtClean="0"/>
              <a:t>culturali</a:t>
            </a:r>
            <a:r>
              <a:rPr lang="it-IT" sz="1750" b="0" dirty="0" smtClean="0"/>
              <a:t>, </a:t>
            </a:r>
            <a:r>
              <a:rPr lang="it-IT" sz="1750" dirty="0" smtClean="0"/>
              <a:t>nazionali</a:t>
            </a:r>
            <a:r>
              <a:rPr lang="it-IT" sz="1750" b="0" dirty="0" smtClean="0"/>
              <a:t>, </a:t>
            </a:r>
            <a:r>
              <a:rPr lang="it-IT" sz="1750" dirty="0" smtClean="0"/>
              <a:t>religiosi</a:t>
            </a:r>
            <a:r>
              <a:rPr lang="it-IT" sz="1750" b="0" dirty="0" smtClean="0"/>
              <a:t>, relativi agli </a:t>
            </a:r>
            <a:r>
              <a:rPr lang="it-IT" sz="1750" dirty="0" smtClean="0"/>
              <a:t>orientamenti sessuali</a:t>
            </a:r>
            <a:r>
              <a:rPr lang="it-IT" sz="1750" b="0" dirty="0" smtClean="0"/>
              <a:t>, agli stili di vita e a comportamenti relativi al proprio </a:t>
            </a:r>
            <a:r>
              <a:rPr lang="it-IT" sz="1750" dirty="0" smtClean="0"/>
              <a:t>status ritenuto deviante</a:t>
            </a:r>
            <a:r>
              <a:rPr lang="it-IT" sz="1750" b="0" dirty="0" smtClean="0"/>
              <a:t> dal contesto sociale ; </a:t>
            </a:r>
          </a:p>
          <a:p>
            <a:pPr>
              <a:defRPr/>
            </a:pPr>
            <a:r>
              <a:rPr lang="it-IT" sz="1750" b="0" dirty="0" smtClean="0"/>
              <a:t>nel rapporto con la popolazione maggioritaria si trova spesso in una </a:t>
            </a:r>
            <a:r>
              <a:rPr lang="it-IT" sz="1750" dirty="0" smtClean="0"/>
              <a:t>condizione di discriminazione o di svantaggio</a:t>
            </a:r>
            <a:r>
              <a:rPr lang="it-IT" sz="1750" b="0" dirty="0" smtClean="0"/>
              <a:t> nell’accesso ad alcuni diritti e/o risorse;</a:t>
            </a:r>
          </a:p>
          <a:p>
            <a:pPr>
              <a:defRPr/>
            </a:pPr>
            <a:r>
              <a:rPr lang="it-IT" sz="1750" b="0" dirty="0" smtClean="0"/>
              <a:t>nelle relazioni con la popolazione maggioritaria, quest’ultima si pone nei confronti di tale gruppo minoritario in una posizione di </a:t>
            </a:r>
            <a:r>
              <a:rPr lang="it-IT" sz="1750" dirty="0" smtClean="0"/>
              <a:t>diffidenza o</a:t>
            </a:r>
            <a:r>
              <a:rPr lang="it-IT" sz="1750" b="0" dirty="0" smtClean="0"/>
              <a:t> di </a:t>
            </a:r>
            <a:r>
              <a:rPr lang="it-IT" sz="1750" dirty="0" smtClean="0"/>
              <a:t>paura</a:t>
            </a:r>
            <a:r>
              <a:rPr lang="it-IT" sz="1750" b="0" dirty="0" smtClean="0"/>
              <a:t> dell’Altro.</a:t>
            </a:r>
          </a:p>
          <a:p>
            <a:pPr marL="87313" indent="-19050">
              <a:buFont typeface="Wingdings" pitchFamily="2" charset="2"/>
              <a:buNone/>
              <a:defRPr/>
            </a:pPr>
            <a:r>
              <a:rPr lang="it-IT" sz="1750" b="0" dirty="0" smtClean="0"/>
              <a:t>In questo senso, si definiranno per la presente ricerca come oggetti dell’indagine </a:t>
            </a:r>
            <a:r>
              <a:rPr lang="it-IT" sz="1750" b="0" i="1" dirty="0" smtClean="0"/>
              <a:t>i servizi radio televisivi al cui interno sono riportate vicende</a:t>
            </a:r>
            <a:r>
              <a:rPr lang="it-IT" sz="1750" b="0" dirty="0" smtClean="0"/>
              <a:t> </a:t>
            </a:r>
            <a:r>
              <a:rPr lang="it-IT" sz="1750" b="0" i="1" dirty="0" smtClean="0"/>
              <a:t>oppure che trattano temi riguardanti soggetti che appartengono a gruppi definibili come minoranza sociale</a:t>
            </a:r>
            <a:r>
              <a:rPr lang="it-IT" sz="1750" b="0" dirty="0" smtClean="0"/>
              <a:t> secondo la definizione precedente.  </a:t>
            </a:r>
            <a:endParaRPr lang="it-IT" sz="1750" dirty="0" smtClean="0"/>
          </a:p>
        </p:txBody>
      </p:sp>
      <p:sp>
        <p:nvSpPr>
          <p:cNvPr id="21508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35FF40C5-7E10-490D-8AC0-830757DCFD10}" type="slidenum">
              <a:rPr lang="it-IT" sz="1200" b="1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algn="r" eaLnBrk="1" hangingPunct="1">
                <a:defRPr/>
              </a:pPr>
              <a:t>10</a:t>
            </a:fld>
            <a:endParaRPr lang="it-IT" sz="12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L’oggetto della ricerca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331913" y="1341438"/>
            <a:ext cx="7812087" cy="5400675"/>
          </a:xfrm>
        </p:spPr>
        <p:txBody>
          <a:bodyPr/>
          <a:lstStyle/>
          <a:p>
            <a:pPr marL="68262" indent="0">
              <a:buFont typeface="Wingdings" pitchFamily="2" charset="2"/>
              <a:buNone/>
              <a:defRPr/>
            </a:pPr>
            <a:r>
              <a:rPr lang="it-IT" sz="1400" dirty="0"/>
              <a:t>Ai rilevatori sono state presentate le etichette che seguono</a:t>
            </a:r>
            <a:r>
              <a:rPr lang="it-IT" sz="1400" b="0" dirty="0"/>
              <a:t>; ogni rilevatore è stato inoltre supportato da una scheda con una definizione specifica delle minoranze e dei gruppi la cui rappresentazione è oggetto d’indagine e da una breve scheda di specificazione per ognuna delle modalità. </a:t>
            </a:r>
          </a:p>
          <a:p>
            <a:pPr marL="354013" indent="-261938">
              <a:spcAft>
                <a:spcPts val="600"/>
              </a:spcAft>
              <a:defRPr/>
            </a:pPr>
            <a:r>
              <a:rPr lang="it-IT" sz="1400" i="1" dirty="0"/>
              <a:t>Rom, Sinti, Nomadi, Zingari, altre minoranze </a:t>
            </a:r>
            <a:r>
              <a:rPr lang="it-IT" sz="1400" i="1" dirty="0" err="1"/>
              <a:t>etno</a:t>
            </a:r>
            <a:r>
              <a:rPr lang="it-IT" sz="1400" i="1" dirty="0"/>
              <a:t>-culturali e linguistiche </a:t>
            </a:r>
            <a:r>
              <a:rPr lang="it-IT" sz="1400" b="0" dirty="0" smtClean="0"/>
              <a:t>- </a:t>
            </a:r>
            <a:r>
              <a:rPr lang="it-IT" sz="1150" b="0" dirty="0" smtClean="0"/>
              <a:t>Soggetti </a:t>
            </a:r>
            <a:r>
              <a:rPr lang="it-IT" sz="1150" b="0" dirty="0"/>
              <a:t>di nazionalità italiana o diversa da quella italiana che appartengono a comunità distinte o percepite come distinte da quella maggioritaria in base a caratteristiche linguistiche, culturali, di appartenenza “etnica” o di gruppo. Minoranze “etnico-linguistiche storiche” presenti sul territorio e riconosciute dalla legislazione italiana (“albanese, catalana, germaniche, greca, slovena, croata, francese, franco-provenzale, friulana, ladina, occitana e sarda”: L.  482/1999).</a:t>
            </a:r>
          </a:p>
          <a:p>
            <a:pPr marL="354013" indent="-261938">
              <a:spcAft>
                <a:spcPts val="600"/>
              </a:spcAft>
              <a:defRPr/>
            </a:pPr>
            <a:r>
              <a:rPr lang="it-IT" sz="1400" i="1" dirty="0"/>
              <a:t>Immigrati (UE o extra-UE), rifugiati, richiedenti asilo, clandestini, profughi</a:t>
            </a:r>
            <a:r>
              <a:rPr lang="it-IT" sz="1400" dirty="0"/>
              <a:t> </a:t>
            </a:r>
            <a:r>
              <a:rPr lang="it-IT" sz="1400" b="0" dirty="0"/>
              <a:t>- </a:t>
            </a:r>
            <a:r>
              <a:rPr lang="it-IT" sz="1150" b="0" dirty="0"/>
              <a:t>Persone presenti sul territorio nazionale e provenienti da stati diversi (UE oppure extra-UE) spinti da motivazioni di ordine economico-lavorativo (migranti economici) oppure per motivazioni di tipo umanitario o politico (rifugiati, richiedenti asilo, etc.). Solitamente definiti in base alle etichette qui presentate oppure a etichette di appartenenza nazionale o geografica (“marocchino”, “albanese”, etc. oppure “africano”, “sudamericano”, etc.)</a:t>
            </a:r>
          </a:p>
          <a:p>
            <a:pPr marL="354013" indent="-261938">
              <a:spcAft>
                <a:spcPts val="600"/>
              </a:spcAft>
              <a:defRPr/>
            </a:pPr>
            <a:r>
              <a:rPr lang="it-IT" sz="1400" i="1" dirty="0"/>
              <a:t>Gay, lesbiche, transessuali, altre minoranze relative agli orientamenti sessuali</a:t>
            </a:r>
            <a:r>
              <a:rPr lang="it-IT" sz="1400" dirty="0"/>
              <a:t> </a:t>
            </a:r>
            <a:r>
              <a:rPr lang="it-IT" sz="1400" b="0" dirty="0"/>
              <a:t>- </a:t>
            </a:r>
            <a:r>
              <a:rPr lang="it-IT" sz="1150" b="0" dirty="0"/>
              <a:t>Persone che sono percepite o si percepiscono come distinte dalla maggioranza per comportamenti e preferenze sessuali oppure relative al genere.</a:t>
            </a:r>
          </a:p>
          <a:p>
            <a:pPr marL="354013" indent="-261938">
              <a:spcAft>
                <a:spcPts val="600"/>
              </a:spcAft>
              <a:defRPr/>
            </a:pPr>
            <a:r>
              <a:rPr lang="it-IT" sz="1400" i="1" dirty="0"/>
              <a:t>Tossicodipendenti, ex-tossicodipendenti, ex-detenuti</a:t>
            </a:r>
            <a:r>
              <a:rPr lang="it-IT" sz="1400" dirty="0"/>
              <a:t> </a:t>
            </a:r>
            <a:r>
              <a:rPr lang="it-IT" sz="1400" b="0" dirty="0"/>
              <a:t>- </a:t>
            </a:r>
            <a:r>
              <a:rPr lang="it-IT" sz="1150" b="0" dirty="0"/>
              <a:t>Persone che per status giuridico o per comportamenti devianti o ritenuti tali (presenti o passati) sono generalmente considerati dalla maggioranza come fonte di allarme sociale, oppure la cui presenza in un determinato spazio è generalmente associata a forma di degrado sociale, urbano o del territorio. Persone nei confronti delle quali sono diffuse nella maggioranza o nel senso comune opinioni relative ad una maggiore o “innata” propensione alla devianza e all’illegalità.</a:t>
            </a:r>
          </a:p>
          <a:p>
            <a:pPr marL="354013" indent="-261938">
              <a:spcAft>
                <a:spcPts val="600"/>
              </a:spcAft>
              <a:defRPr/>
            </a:pPr>
            <a:r>
              <a:rPr lang="it-IT" sz="1400" i="1" dirty="0"/>
              <a:t>Credo, fede religiosa</a:t>
            </a:r>
            <a:r>
              <a:rPr lang="it-IT" sz="1400" dirty="0"/>
              <a:t> </a:t>
            </a:r>
            <a:r>
              <a:rPr lang="it-IT" sz="1150" b="0" dirty="0"/>
              <a:t>- Persone, di nazionalità italiana o diversa da quella italiana, che professano un credo o una fede religiosa diversa da quella maggioritaria (per l’Italia, cattolica), relativamente alla dimensione individuale e/o a quella collettiva. Rientrano in questa categoria soggetti distinti dalla maggioranza per credo o convinzioni religiose siano esse diverse da quelle cristiane (islam, ebraismo, buddismo, induismo, etc.) oppure cristiane ma diverse da quelle cattoliche (protestante, ortodosso, evangelico, testimoni di Geova, etc.), oppure relativi a nuovi movimenti religiosi o sette.</a:t>
            </a:r>
          </a:p>
        </p:txBody>
      </p:sp>
      <p:sp>
        <p:nvSpPr>
          <p:cNvPr id="21508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2BA2E9DC-1637-460A-A1A1-9C5858B17A83}" type="slidenum">
              <a:rPr lang="it-IT" sz="1200" b="1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algn="r" eaLnBrk="1" hangingPunct="1">
                <a:defRPr/>
              </a:pPr>
              <a:t>11</a:t>
            </a:fld>
            <a:endParaRPr lang="it-IT" sz="12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I primi dati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2124075" y="1784350"/>
            <a:ext cx="6551613" cy="452437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it-IT" b="0" dirty="0"/>
              <a:t>La rilevazione è ancora in corso, qui si presentano i dati relativi ad un «campione» dei primi 10 giorni dei mesi 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r>
              <a:rPr lang="it-IT" dirty="0" smtClean="0"/>
              <a:t>	Luglio </a:t>
            </a:r>
            <a:r>
              <a:rPr lang="it-IT" dirty="0"/>
              <a:t>– Dicembre 2010 </a:t>
            </a:r>
          </a:p>
          <a:p>
            <a:pPr eaLnBrk="1" hangingPunct="1">
              <a:buFontTx/>
              <a:buChar char="-"/>
              <a:defRPr/>
            </a:pPr>
            <a:r>
              <a:rPr lang="it-IT" b="0" dirty="0"/>
              <a:t>Un totale di </a:t>
            </a:r>
            <a:r>
              <a:rPr lang="it-IT" dirty="0">
                <a:solidFill>
                  <a:schemeClr val="tx1"/>
                </a:solidFill>
              </a:rPr>
              <a:t>1940 </a:t>
            </a:r>
            <a:r>
              <a:rPr lang="it-IT" dirty="0"/>
              <a:t>«file» </a:t>
            </a:r>
            <a:r>
              <a:rPr lang="it-IT" b="0" dirty="0"/>
              <a:t>selezionati e analizzati, tra </a:t>
            </a:r>
            <a:r>
              <a:rPr lang="it-IT" b="0" dirty="0" smtClean="0"/>
              <a:t>TG, GR, </a:t>
            </a:r>
            <a:r>
              <a:rPr lang="it-IT" b="0" dirty="0"/>
              <a:t>trasmissioni radio e trasmissioni tv, in media </a:t>
            </a:r>
            <a:r>
              <a:rPr lang="it-IT" dirty="0"/>
              <a:t>circa 30 al giorno</a:t>
            </a:r>
          </a:p>
          <a:p>
            <a:pPr eaLnBrk="1" hangingPunct="1">
              <a:buFontTx/>
              <a:buChar char="-"/>
              <a:defRPr/>
            </a:pPr>
            <a:r>
              <a:rPr lang="it-IT" b="0" dirty="0"/>
              <a:t>Di questi, il riferimento alle minoranze è prevalente in </a:t>
            </a:r>
            <a:r>
              <a:rPr lang="it-IT" dirty="0"/>
              <a:t>1264 </a:t>
            </a:r>
            <a:r>
              <a:rPr lang="it-IT" b="0" dirty="0" smtClean="0"/>
              <a:t>casi </a:t>
            </a:r>
            <a:r>
              <a:rPr lang="it-IT" sz="1800" b="0" dirty="0" smtClean="0"/>
              <a:t>(negli altri casi il riferimento è accessorio o secondario rispetto al tema del servizio o programma)</a:t>
            </a:r>
            <a:endParaRPr lang="it-IT" sz="1800" b="0" dirty="0"/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sp>
        <p:nvSpPr>
          <p:cNvPr id="31748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ACA0253-8DB5-464F-BE6D-7C2325D2CBDA}" type="slidenum">
              <a:rPr lang="it-IT"/>
              <a:pPr/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I primi dati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it-IT" smtClean="0">
                <a:solidFill>
                  <a:srgbClr val="262626"/>
                </a:solidFill>
                <a:ea typeface="ＭＳ Ｐゴシック" pitchFamily="34" charset="-128"/>
              </a:rPr>
              <a:t>Il corpus rilevato (1940 «file») è costituito da molti contenuti radiofonici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endParaRPr lang="it-IT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  <p:sp>
        <p:nvSpPr>
          <p:cNvPr id="1029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E6D1C1A-560F-42C3-A189-9171A885A288}" type="slidenum">
              <a:rPr lang="it-IT"/>
              <a:pPr/>
              <a:t>13</a:t>
            </a:fld>
            <a:endParaRPr lang="it-IT"/>
          </a:p>
        </p:txBody>
      </p:sp>
      <p:graphicFrame>
        <p:nvGraphicFramePr>
          <p:cNvPr id="1026" name="Oggetto 2"/>
          <p:cNvGraphicFramePr>
            <a:graphicFrameLocks noChangeAspect="1"/>
          </p:cNvGraphicFramePr>
          <p:nvPr/>
        </p:nvGraphicFramePr>
        <p:xfrm>
          <a:off x="2051050" y="2852738"/>
          <a:ext cx="6489700" cy="3408362"/>
        </p:xfrm>
        <a:graphic>
          <a:graphicData uri="http://schemas.openxmlformats.org/presentationml/2006/ole">
            <p:oleObj spid="_x0000_s52226" name="Grafico" r:id="rId3" imgW="6448410" imgH="3343275" progId="Excel.Chart.8">
              <p:embed/>
            </p:oleObj>
          </a:graphicData>
        </a:graphic>
      </p:graphicFrame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6875463" y="5910263"/>
            <a:ext cx="15192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/>
              <a:t>Totale: 1.940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I primi dati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692275" y="1784350"/>
            <a:ext cx="7343775" cy="4884738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I casi analizzati nelle emittenti radiofoniche nazionali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sp>
        <p:nvSpPr>
          <p:cNvPr id="2053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A5E8520E-115F-4E34-B8A3-02ED22237687}" type="slidenum">
              <a:rPr lang="it-IT"/>
              <a:pPr/>
              <a:t>14</a:t>
            </a:fld>
            <a:endParaRPr lang="it-IT"/>
          </a:p>
        </p:txBody>
      </p:sp>
      <p:graphicFrame>
        <p:nvGraphicFramePr>
          <p:cNvPr id="2050" name="Oggetto 2"/>
          <p:cNvGraphicFramePr>
            <a:graphicFrameLocks noChangeAspect="1"/>
          </p:cNvGraphicFramePr>
          <p:nvPr/>
        </p:nvGraphicFramePr>
        <p:xfrm>
          <a:off x="1908175" y="2492375"/>
          <a:ext cx="7127875" cy="4037013"/>
        </p:xfrm>
        <a:graphic>
          <a:graphicData uri="http://schemas.openxmlformats.org/presentationml/2006/ole">
            <p:oleObj spid="_x0000_s53250" name="Grafico" r:id="rId3" imgW="7381800" imgH="418138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I primi dati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I casi analizzati nelle 7 reti televisive nazionali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sp>
        <p:nvSpPr>
          <p:cNvPr id="3077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870B80EC-60BB-43D3-B292-F7A177CE64BE}" type="slidenum">
              <a:rPr lang="it-IT"/>
              <a:pPr/>
              <a:t>15</a:t>
            </a:fld>
            <a:endParaRPr lang="it-IT"/>
          </a:p>
        </p:txBody>
      </p:sp>
      <p:graphicFrame>
        <p:nvGraphicFramePr>
          <p:cNvPr id="3074" name="Oggetto 3"/>
          <p:cNvGraphicFramePr>
            <a:graphicFrameLocks noChangeAspect="1"/>
          </p:cNvGraphicFramePr>
          <p:nvPr/>
        </p:nvGraphicFramePr>
        <p:xfrm>
          <a:off x="1725613" y="2420938"/>
          <a:ext cx="7443787" cy="3798887"/>
        </p:xfrm>
        <a:graphic>
          <a:graphicData uri="http://schemas.openxmlformats.org/presentationml/2006/ole">
            <p:oleObj spid="_x0000_s54274" name="Grafico" r:id="rId3" imgW="7058070" imgH="360045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6553200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it-IT" sz="1100">
                <a:solidFill>
                  <a:schemeClr val="bg1"/>
                </a:solidFill>
                <a:latin typeface="Arial" pitchFamily="34" charset="0"/>
              </a:rPr>
              <a:t>Pagina </a:t>
            </a:r>
            <a:fld id="{B63AFD20-AAF7-4D26-9AAB-196638B22245}" type="slidenum">
              <a:rPr lang="it-IT" sz="1100">
                <a:solidFill>
                  <a:schemeClr val="bg1"/>
                </a:solidFill>
                <a:latin typeface="Arial" pitchFamily="34" charset="0"/>
              </a:rPr>
              <a:pPr algn="r" eaLnBrk="0" hangingPunct="0"/>
              <a:t>16</a:t>
            </a:fld>
            <a:endParaRPr lang="it-IT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430338" y="381000"/>
            <a:ext cx="6311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830022"/>
                </a:solidFill>
              </a:rPr>
              <a:t>Formato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70225" y="4483100"/>
            <a:ext cx="2611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600" b="1"/>
              <a:t>Totale: 1.940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I primi dati: il formato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/>
          <a:lstStyle/>
          <a:p>
            <a:pPr>
              <a:defRPr/>
            </a:pPr>
            <a:endParaRPr lang="it-IT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906588" y="1841500"/>
          <a:ext cx="6838950" cy="4224338"/>
        </p:xfrm>
        <a:graphic>
          <a:graphicData uri="http://schemas.openxmlformats.org/presentationml/2006/ole">
            <p:oleObj spid="_x0000_s55298" name="Grafico" r:id="rId4" imgW="6324480" imgH="3905340" progId="Excel.Chart.8">
              <p:embed/>
            </p:oleObj>
          </a:graphicData>
        </a:graphic>
      </p:graphicFrame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1973263" y="5743575"/>
            <a:ext cx="1519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/>
              <a:t>Totale: 1.940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I primi dati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971550" y="1784350"/>
            <a:ext cx="8064500" cy="4884738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Le prime 10 trasmissioni radio (GR e programmi)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sp>
        <p:nvSpPr>
          <p:cNvPr id="32772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AC670AA-F584-4D69-979D-AC9343FBABD8}" type="slidenum">
              <a:rPr lang="it-IT"/>
              <a:pPr/>
              <a:t>17</a:t>
            </a:fld>
            <a:endParaRPr lang="it-IT"/>
          </a:p>
        </p:txBody>
      </p:sp>
      <p:graphicFrame>
        <p:nvGraphicFramePr>
          <p:cNvPr id="8" name="Grafico 7"/>
          <p:cNvGraphicFramePr>
            <a:graphicFrameLocks/>
          </p:cNvGraphicFramePr>
          <p:nvPr/>
        </p:nvGraphicFramePr>
        <p:xfrm>
          <a:off x="971600" y="2204864"/>
          <a:ext cx="81724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I primi dati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692275" y="1784350"/>
            <a:ext cx="7343775" cy="4884738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Le prime 9 trasmissioni televisive (Tg e programmi)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sp>
        <p:nvSpPr>
          <p:cNvPr id="33796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44A7C4F-3BCB-4343-B8A5-CA1C4D254108}" type="slidenum">
              <a:rPr lang="it-IT"/>
              <a:pPr/>
              <a:t>18</a:t>
            </a:fld>
            <a:endParaRPr lang="it-IT"/>
          </a:p>
        </p:txBody>
      </p:sp>
      <p:graphicFrame>
        <p:nvGraphicFramePr>
          <p:cNvPr id="6" name="Grafico 5"/>
          <p:cNvGraphicFramePr>
            <a:graphicFrameLocks/>
          </p:cNvGraphicFramePr>
          <p:nvPr/>
        </p:nvGraphicFramePr>
        <p:xfrm>
          <a:off x="1979712" y="2564904"/>
          <a:ext cx="70567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6553200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it-IT" sz="1100">
                <a:solidFill>
                  <a:schemeClr val="bg1"/>
                </a:solidFill>
                <a:latin typeface="Arial" pitchFamily="34" charset="0"/>
              </a:rPr>
              <a:t>Pagina </a:t>
            </a:r>
            <a:fld id="{A5B50928-E5B6-47B4-AED2-0D978E7161CA}" type="slidenum">
              <a:rPr lang="it-IT" sz="1100">
                <a:solidFill>
                  <a:schemeClr val="bg1"/>
                </a:solidFill>
                <a:latin typeface="Arial" pitchFamily="34" charset="0"/>
              </a:rPr>
              <a:pPr algn="r" eaLnBrk="0" hangingPunct="0"/>
              <a:t>19</a:t>
            </a:fld>
            <a:endParaRPr lang="it-IT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430338" y="381000"/>
            <a:ext cx="6311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830022"/>
                </a:solidFill>
              </a:rPr>
              <a:t>Formato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070225" y="4483100"/>
            <a:ext cx="2611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1600" b="1"/>
              <a:t>Totale: 1.940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I primi dati: i generi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60500" y="1628775"/>
            <a:ext cx="7215188" cy="4679950"/>
          </a:xfrm>
        </p:spPr>
        <p:txBody>
          <a:bodyPr/>
          <a:lstStyle/>
          <a:p>
            <a:pPr marL="68263" indent="0">
              <a:buFont typeface="Wingdings" pitchFamily="2" charset="2"/>
              <a:buNone/>
              <a:defRPr/>
            </a:pPr>
            <a:r>
              <a:rPr lang="it-IT" b="0" dirty="0" smtClean="0"/>
              <a:t>Sulla base di una successiva ricodifica, sono stati individuati i </a:t>
            </a:r>
            <a:r>
              <a:rPr lang="it-IT" dirty="0" smtClean="0"/>
              <a:t>generi radiotelevisivi </a:t>
            </a:r>
            <a:r>
              <a:rPr lang="it-IT" b="0" dirty="0" smtClean="0"/>
              <a:t>cui appartengono i «file» selezionati e analizzati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graphicFrame>
        <p:nvGraphicFramePr>
          <p:cNvPr id="5122" name="Oggetto 3"/>
          <p:cNvGraphicFramePr>
            <a:graphicFrameLocks noChangeAspect="1"/>
          </p:cNvGraphicFramePr>
          <p:nvPr/>
        </p:nvGraphicFramePr>
        <p:xfrm>
          <a:off x="2484438" y="2833688"/>
          <a:ext cx="6219825" cy="3786187"/>
        </p:xfrm>
        <a:graphic>
          <a:graphicData uri="http://schemas.openxmlformats.org/presentationml/2006/ole">
            <p:oleObj spid="_x0000_s56322" name="Grafico" r:id="rId4" imgW="5972130" imgH="3638460" progId="Excel.Chart.8">
              <p:embed/>
            </p:oleObj>
          </a:graphicData>
        </a:graphic>
      </p:graphicFrame>
      <p:sp>
        <p:nvSpPr>
          <p:cNvPr id="5" name="Rettangolo 4"/>
          <p:cNvSpPr/>
          <p:nvPr/>
        </p:nvSpPr>
        <p:spPr>
          <a:xfrm>
            <a:off x="1487488" y="2835275"/>
            <a:ext cx="2147887" cy="3416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285750" indent="-285750">
              <a:defRPr/>
            </a:pPr>
            <a:endParaRPr lang="it-IT" b="1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it-IT" dirty="0">
              <a:solidFill>
                <a:prstClr val="black">
                  <a:lumMod val="85000"/>
                  <a:lumOff val="15000"/>
                </a:prstClr>
              </a:solidFill>
              <a:latin typeface="Calibri" pitchFamily="34" charset="0"/>
              <a:ea typeface="ＭＳ Ｐゴシック" charset="-128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ＭＳ Ｐゴシック" charset="-128"/>
              </a:rPr>
              <a:t>News</a:t>
            </a:r>
            <a:r>
              <a:rPr lang="it-IT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ＭＳ Ｐゴシック" charset="-128"/>
              </a:rPr>
              <a:t>: Informazione e news «pure» (TG e GR)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ＭＳ Ｐゴシック" charset="-128"/>
              </a:rPr>
              <a:t>Focus</a:t>
            </a:r>
            <a:r>
              <a:rPr lang="it-IT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ＭＳ Ｐゴシック" charset="-128"/>
              </a:rPr>
              <a:t>: Informazione di approfondimento e attualità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it-IT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ＭＳ Ｐゴシック" charset="-128"/>
              </a:rPr>
              <a:t>Altri programmi, </a:t>
            </a:r>
          </a:p>
          <a:p>
            <a:pPr marL="285750" indent="-285750">
              <a:defRPr/>
            </a:pPr>
            <a:r>
              <a:rPr lang="it-IT" b="1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ＭＳ Ｐゴシック" charset="-128"/>
              </a:rPr>
              <a:t>	</a:t>
            </a:r>
            <a:r>
              <a:rPr lang="it-IT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itchFamily="34" charset="0"/>
                <a:ea typeface="ＭＳ Ｐゴシック" charset="-128"/>
              </a:rPr>
              <a:t>Infotainment</a:t>
            </a:r>
            <a:endParaRPr lang="it-IT" sz="1400" b="1" dirty="0">
              <a:cs typeface="Arial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742238" y="6364288"/>
            <a:ext cx="1458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200" b="1"/>
              <a:t>Totale: 1.940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Gli obiettivi della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11413" y="1773238"/>
            <a:ext cx="6203950" cy="460851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Monitorare la rappresentazione delle minoranze nella radio e nella televisione italiana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Costruire uno strumento di analisi continuo dei mezzi di informazione e di approfondimento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Sensibilizzare l</a:t>
            </a:r>
            <a:r>
              <a:rPr lang="it-IT" altLang="it-IT" dirty="0" smtClean="0"/>
              <a:t>’</a:t>
            </a:r>
            <a:r>
              <a:rPr lang="it-IT" dirty="0" smtClean="0"/>
              <a:t>opinione pubblica e le istituzioni sul tema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957763"/>
          </a:xfrm>
        </p:spPr>
        <p:txBody>
          <a:bodyPr/>
          <a:lstStyle/>
          <a:p>
            <a:pPr>
              <a:defRPr/>
            </a:pPr>
            <a:r>
              <a:rPr lang="it-IT" sz="1800" b="0" dirty="0"/>
              <a:t>Le categorie più presenti sono relative al </a:t>
            </a:r>
            <a:r>
              <a:rPr lang="it-IT" sz="1800" dirty="0"/>
              <a:t>fenomeno migratorio</a:t>
            </a:r>
            <a:r>
              <a:rPr lang="it-IT" sz="1800" b="0" dirty="0"/>
              <a:t>: il </a:t>
            </a:r>
            <a:r>
              <a:rPr lang="it-IT" sz="1800" dirty="0"/>
              <a:t>58,6%</a:t>
            </a:r>
            <a:r>
              <a:rPr lang="it-IT" sz="1800" b="0" dirty="0"/>
              <a:t> dei casi riguarda gli </a:t>
            </a:r>
            <a:r>
              <a:rPr lang="it-IT" sz="1800" i="1" dirty="0"/>
              <a:t>Immigrati</a:t>
            </a:r>
            <a:r>
              <a:rPr lang="it-IT" sz="1800" b="0" dirty="0"/>
              <a:t>. Lo “schiacciamento” sul fenomeno migratorio assume caratteristiche più nette se si prendono in considerazione i soli </a:t>
            </a:r>
            <a:r>
              <a:rPr lang="it-IT" sz="1800" dirty="0"/>
              <a:t>contenuti televisivi e in particolare i telegiornali</a:t>
            </a:r>
            <a:r>
              <a:rPr lang="it-IT" sz="1800" b="0" dirty="0"/>
              <a:t>. </a:t>
            </a:r>
            <a:r>
              <a:rPr lang="it-IT" sz="1800" b="0" dirty="0" smtClean="0"/>
              <a:t>Prevedibilmente, più </a:t>
            </a:r>
            <a:r>
              <a:rPr lang="it-IT" sz="1800" b="0" dirty="0"/>
              <a:t>articolata appare invece la rappresentazione delle minoranze se si </a:t>
            </a:r>
            <a:r>
              <a:rPr lang="it-IT" sz="1800" b="0" dirty="0" smtClean="0"/>
              <a:t>considerano i </a:t>
            </a:r>
            <a:r>
              <a:rPr lang="it-IT" sz="1800" b="0" dirty="0"/>
              <a:t>programmi di attualità e di approfondimento radiofonico e i giornali radio. </a:t>
            </a:r>
          </a:p>
          <a:p>
            <a:pPr>
              <a:defRPr/>
            </a:pPr>
            <a:r>
              <a:rPr lang="it-IT" sz="1800" b="0" dirty="0"/>
              <a:t>Ad ogni modo, sul totale dei casi, anche i gruppi minoritari definibili sulla base delle scelte e degli </a:t>
            </a:r>
            <a:r>
              <a:rPr lang="it-IT" sz="1800" dirty="0"/>
              <a:t>orientamenti sessuali </a:t>
            </a:r>
            <a:r>
              <a:rPr lang="it-IT" sz="1800" b="0" dirty="0"/>
              <a:t>(</a:t>
            </a:r>
            <a:r>
              <a:rPr lang="it-IT" sz="1800" b="0" i="1" dirty="0"/>
              <a:t>Gay, lesbiche, transessuali</a:t>
            </a:r>
            <a:r>
              <a:rPr lang="it-IT" sz="1800" b="0" dirty="0"/>
              <a:t>) ottengono un’attenzione sicuramente significativa, quantificabile </a:t>
            </a:r>
            <a:r>
              <a:rPr lang="it-IT" sz="1800" b="0" dirty="0" smtClean="0"/>
              <a:t>nel </a:t>
            </a:r>
            <a:r>
              <a:rPr lang="it-IT" sz="1800" dirty="0"/>
              <a:t>13,8% </a:t>
            </a:r>
            <a:r>
              <a:rPr lang="it-IT" sz="1800" b="0" dirty="0"/>
              <a:t>dei casi selezionati (268 casi); allo stesso modo appare significativa l’attenzione sulle </a:t>
            </a:r>
            <a:r>
              <a:rPr lang="it-IT" sz="1800" dirty="0"/>
              <a:t>minoranze religiose</a:t>
            </a:r>
            <a:r>
              <a:rPr lang="it-IT" sz="1800" b="0" dirty="0"/>
              <a:t>, il </a:t>
            </a:r>
            <a:r>
              <a:rPr lang="it-IT" sz="1800" dirty="0"/>
              <a:t>13,2%</a:t>
            </a:r>
            <a:r>
              <a:rPr lang="it-IT" sz="1800" b="0" dirty="0"/>
              <a:t> (257 occorrenze) e la presenza di soggetti della categoria </a:t>
            </a:r>
            <a:r>
              <a:rPr lang="it-IT" sz="1800" dirty="0"/>
              <a:t>Minoranze </a:t>
            </a:r>
            <a:r>
              <a:rPr lang="it-IT" sz="1800" dirty="0" err="1"/>
              <a:t>etno</a:t>
            </a:r>
            <a:r>
              <a:rPr lang="it-IT" sz="1800" dirty="0"/>
              <a:t>-culturali e linguistiche </a:t>
            </a:r>
            <a:r>
              <a:rPr lang="it-IT" sz="1800" b="0" dirty="0"/>
              <a:t>(</a:t>
            </a:r>
            <a:r>
              <a:rPr lang="it-IT" sz="1800" b="0" i="1" dirty="0"/>
              <a:t>Rom, Sinti, Nomadi e altre minoranze</a:t>
            </a:r>
            <a:r>
              <a:rPr lang="it-IT" sz="1800" b="0" dirty="0"/>
              <a:t>) – l’</a:t>
            </a:r>
            <a:r>
              <a:rPr lang="it-IT" sz="1800" dirty="0"/>
              <a:t>11,3%</a:t>
            </a:r>
            <a:r>
              <a:rPr lang="it-IT" sz="1800" b="0" dirty="0"/>
              <a:t> dei casi, 220 occorrenze – anche in considerazione dell’allargamento dello spettro di indagine a tutte le news andate in onda, comprese quelle di esteri.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it-IT" sz="1800" b="0" dirty="0"/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6553200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9D83FA3-6B70-40EF-8B03-A0DF0AA89952}" type="slidenum">
              <a:rPr lang="it-IT" sz="1100">
                <a:solidFill>
                  <a:schemeClr val="bg1"/>
                </a:solidFill>
              </a:rPr>
              <a:pPr algn="r" eaLnBrk="0" hangingPunct="0"/>
              <a:t>20</a:t>
            </a:fld>
            <a:endParaRPr lang="it-IT" sz="1100">
              <a:solidFill>
                <a:schemeClr val="bg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775" y="404813"/>
            <a:ext cx="6121400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Le diverse categorie di minoranze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/>
          <a:lstStyle/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95275" y="1916113"/>
          <a:ext cx="8648700" cy="3938587"/>
        </p:xfrm>
        <a:graphic>
          <a:graphicData uri="http://schemas.openxmlformats.org/presentationml/2006/ole">
            <p:oleObj spid="_x0000_s57346" name="Grafico" r:id="rId4" imgW="6877170" imgH="2190840" progId="Excel.Chart.8">
              <p:embed/>
            </p:oleObj>
          </a:graphicData>
        </a:graphic>
      </p:graphicFrame>
      <p:sp>
        <p:nvSpPr>
          <p:cNvPr id="6148" name="Slide Number Placeholder 5"/>
          <p:cNvSpPr txBox="1">
            <a:spLocks noGrp="1"/>
          </p:cNvSpPr>
          <p:nvPr/>
        </p:nvSpPr>
        <p:spPr bwMode="auto">
          <a:xfrm>
            <a:off x="6553200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40EFE00-C172-423A-89B0-9BF938115F1E}" type="slidenum">
              <a:rPr lang="it-IT" sz="1100">
                <a:solidFill>
                  <a:schemeClr val="bg1"/>
                </a:solidFill>
              </a:rPr>
              <a:pPr algn="r" eaLnBrk="0" hangingPunct="0"/>
              <a:t>21</a:t>
            </a:fld>
            <a:endParaRPr lang="it-IT" sz="1100">
              <a:solidFill>
                <a:schemeClr val="bg1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571875" y="5927725"/>
            <a:ext cx="2611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b="1"/>
              <a:t>Totale: 1.940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498975" y="5084763"/>
            <a:ext cx="7810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58,6%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1922463" y="4635500"/>
            <a:ext cx="78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13,8%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1709738" y="364331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13,2%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2089150" y="2505075"/>
            <a:ext cx="868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11,3%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3322638" y="2168525"/>
            <a:ext cx="809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2,6%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3779838" y="2387600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600" b="1"/>
              <a:t>0,4%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775" y="404813"/>
            <a:ext cx="6121400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Le diverse categorie di minoranze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Qual è la mappa delle minoranze rappresentate in funzione di medium, formato e genere informativo?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defRPr/>
            </a:pPr>
            <a:r>
              <a:rPr lang="it-IT" b="0" dirty="0" smtClean="0"/>
              <a:t>Rispetto al </a:t>
            </a:r>
            <a:r>
              <a:rPr lang="it-IT" dirty="0" smtClean="0"/>
              <a:t>formato</a:t>
            </a:r>
            <a:r>
              <a:rPr lang="it-IT" b="0" dirty="0" smtClean="0"/>
              <a:t>: poche differenze, ad eccezione della presenza – mediamente più forte – delle </a:t>
            </a:r>
            <a:r>
              <a:rPr lang="it-IT" dirty="0" smtClean="0"/>
              <a:t>minoranze per credo religioso nei telegiornali</a:t>
            </a:r>
          </a:p>
          <a:p>
            <a:pPr fontAlgn="auto">
              <a:spcAft>
                <a:spcPts val="0"/>
              </a:spcAft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defRPr/>
            </a:pPr>
            <a:r>
              <a:rPr lang="it-IT" b="0" dirty="0" smtClean="0"/>
              <a:t>Rispetto al </a:t>
            </a:r>
            <a:r>
              <a:rPr lang="it-IT" dirty="0" smtClean="0"/>
              <a:t>medium</a:t>
            </a:r>
            <a:r>
              <a:rPr lang="it-IT" b="0" dirty="0" smtClean="0"/>
              <a:t>: in Tv la presenza di minoranze </a:t>
            </a:r>
            <a:r>
              <a:rPr lang="it-IT" b="0" dirty="0" err="1" smtClean="0"/>
              <a:t>etno</a:t>
            </a:r>
            <a:r>
              <a:rPr lang="it-IT" b="0" dirty="0" smtClean="0"/>
              <a:t>-culturali è proporzionalmente meno significativa; stesso discorso per Gay e altri soggetti considerati minoranza per orientamento sessuale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771775" y="404813"/>
            <a:ext cx="6121400" cy="79216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0" kern="1200" spc="-100">
                <a:solidFill>
                  <a:srgbClr val="FFFF00"/>
                </a:solidFill>
                <a:latin typeface="Calibri" pitchFamily="34" charset="0"/>
                <a:ea typeface="ＭＳ Ｐゴシック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F75"/>
                </a:solidFill>
                <a:latin typeface="Calibri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F75"/>
                </a:solidFill>
                <a:latin typeface="Calibri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F75"/>
                </a:solidFill>
                <a:latin typeface="Calibri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F75"/>
                </a:solidFill>
                <a:latin typeface="Calibri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  <a:ea typeface="ＭＳ Ｐゴシック" charset="-128"/>
              </a:defRPr>
            </a:lvl9pPr>
            <a:extLst/>
          </a:lstStyle>
          <a:p>
            <a:pPr>
              <a:defRPr/>
            </a:pPr>
            <a:r>
              <a:rPr lang="it-IT" smtClean="0"/>
              <a:t>Le diverse categorie di minoranze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Le minoranze nei diversi generi</a:t>
            </a:r>
            <a:endParaRPr lang="it-IT" dirty="0"/>
          </a:p>
        </p:txBody>
      </p:sp>
      <p:sp>
        <p:nvSpPr>
          <p:cNvPr id="5" name="Sottotitol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0" dirty="0" smtClean="0"/>
              <a:t>Il </a:t>
            </a:r>
            <a:r>
              <a:rPr lang="it-IT" dirty="0" smtClean="0"/>
              <a:t>genere</a:t>
            </a:r>
            <a:r>
              <a:rPr lang="it-IT" b="0" dirty="0" smtClean="0"/>
              <a:t> radiotelevisivo, invece, sembra «produrre» differenze significative rispetto al diverso peso che le categorie di minoranza analizzate hanno sul totale del corpus.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0" dirty="0" smtClean="0"/>
              <a:t>Ad esempio, il confronto con le frequenze attese </a:t>
            </a:r>
            <a:r>
              <a:rPr lang="it-IT" b="0" dirty="0"/>
              <a:t>– </a:t>
            </a:r>
            <a:r>
              <a:rPr lang="it-IT" b="0" dirty="0" smtClean="0"/>
              <a:t>che consente di evidenziare come la distribuzione effettivamente rilevata si discosti dalla distribuzione statistica prevista – mostra che </a:t>
            </a:r>
            <a:r>
              <a:rPr lang="it-IT" dirty="0" smtClean="0"/>
              <a:t>minoranze relative agli </a:t>
            </a:r>
            <a:r>
              <a:rPr lang="it-IT" i="1" dirty="0" smtClean="0"/>
              <a:t>orientamenti sessuali </a:t>
            </a:r>
            <a:r>
              <a:rPr lang="it-IT" dirty="0" smtClean="0"/>
              <a:t>sono più presenti nei contenuti di </a:t>
            </a:r>
            <a:r>
              <a:rPr lang="it-IT" dirty="0" err="1" smtClean="0"/>
              <a:t>Infotainment</a:t>
            </a:r>
            <a:r>
              <a:rPr lang="it-IT" b="0" dirty="0" smtClean="0"/>
              <a:t>, mentre l’attenzione sugli </a:t>
            </a:r>
            <a:r>
              <a:rPr lang="it-IT" i="1" dirty="0" smtClean="0"/>
              <a:t>Immigrati</a:t>
            </a:r>
            <a:r>
              <a:rPr lang="it-IT" b="0" dirty="0" smtClean="0"/>
              <a:t> appare più consistente </a:t>
            </a:r>
            <a:r>
              <a:rPr lang="it-IT" dirty="0" smtClean="0"/>
              <a:t>nelle news </a:t>
            </a:r>
            <a:r>
              <a:rPr lang="it-IT" b="0" dirty="0" smtClean="0"/>
              <a:t>e nei programmi di approfondimento.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Le minoranze nei diversi generi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331913" y="1285875"/>
          <a:ext cx="7564438" cy="5562623"/>
        </p:xfrm>
        <a:graphic>
          <a:graphicData uri="http://schemas.openxmlformats.org/drawingml/2006/table">
            <a:tbl>
              <a:tblPr/>
              <a:tblGrid>
                <a:gridCol w="2071806"/>
                <a:gridCol w="1428834"/>
                <a:gridCol w="857300"/>
                <a:gridCol w="826363"/>
                <a:gridCol w="1440160"/>
                <a:gridCol w="939975"/>
              </a:tblGrid>
              <a:tr h="362846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02" marR="8502" marT="85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02" marR="8502" marT="85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News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02" marR="8502" marT="85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Focus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02" marR="8502" marT="85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Altri programmi e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Infotainment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02" marR="8502" marT="85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marL="8502" marR="8502" marT="85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005">
                <a:tc rowSpan="2">
                  <a:txBody>
                    <a:bodyPr/>
                    <a:lstStyle/>
                    <a:p>
                      <a:pPr marL="95250" indent="0" algn="l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Minoranze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etno-culturali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e linguistiche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186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 atteso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191,4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16,7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11,9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220,0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5">
                <a:tc rowSpan="2">
                  <a:txBody>
                    <a:bodyPr/>
                    <a:lstStyle/>
                    <a:p>
                      <a:pPr marL="95250" indent="0" algn="l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Immigrati 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999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103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34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1136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 atteso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988,4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86,1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61,5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1136,0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5">
                <a:tc rowSpan="2">
                  <a:txBody>
                    <a:bodyPr/>
                    <a:lstStyle/>
                    <a:p>
                      <a:pPr marL="95250" indent="0" algn="l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Gay, etc.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217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41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268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 atteso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233,2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20,3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14,5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268,0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5">
                <a:tc rowSpan="2">
                  <a:txBody>
                    <a:bodyPr/>
                    <a:lstStyle/>
                    <a:p>
                      <a:pPr marL="95250" indent="0" algn="l" fontAlgn="t"/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Tossicodip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.,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ex-tossicodip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., 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ex-detenuti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35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 atteso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44,4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1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3,9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2,8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51,0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5">
                <a:tc rowSpan="2">
                  <a:txBody>
                    <a:bodyPr/>
                    <a:lstStyle/>
                    <a:p>
                      <a:pPr marL="95250" indent="0" algn="l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Credo, fede religiosa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245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257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 atteso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223,6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19,5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13,9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257,0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5">
                <a:tc rowSpan="2">
                  <a:txBody>
                    <a:bodyPr/>
                    <a:lstStyle/>
                    <a:p>
                      <a:pPr marL="95250" indent="0" algn="l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Altro / Riferimento generale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 atteso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,6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,4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05">
                <a:tc rowSpan="2">
                  <a:txBody>
                    <a:bodyPr/>
                    <a:lstStyle/>
                    <a:p>
                      <a:pPr marL="0" indent="95250" algn="l" fontAlgn="b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Totale</a:t>
                      </a:r>
                    </a:p>
                  </a:txBody>
                  <a:tcPr marL="8502" marR="8502" marT="85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1688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147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1940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725">
                <a:tc v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02" marR="8502" marT="8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Conteggio atteso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1688,0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147,0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105,0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1940,0</a:t>
                      </a:r>
                    </a:p>
                  </a:txBody>
                  <a:tcPr marL="8502" marR="8502" marT="850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863600"/>
          </a:xfrm>
        </p:spPr>
        <p:txBody>
          <a:bodyPr/>
          <a:lstStyle/>
          <a:p>
            <a:pPr>
              <a:defRPr/>
            </a:pPr>
            <a:r>
              <a:rPr lang="it-IT" sz="3000" dirty="0" smtClean="0"/>
              <a:t>Immagini dell’immigrazione: </a:t>
            </a:r>
            <a:br>
              <a:rPr lang="it-IT" sz="3000" dirty="0" smtClean="0"/>
            </a:br>
            <a:r>
              <a:rPr lang="it-IT" sz="3000" dirty="0" smtClean="0"/>
              <a:t>le brutte abitudini</a:t>
            </a:r>
            <a:endParaRPr lang="it-IT" sz="3000" dirty="0"/>
          </a:p>
        </p:txBody>
      </p:sp>
      <p:sp>
        <p:nvSpPr>
          <p:cNvPr id="7170" name="Segnaposto contenut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/>
          <a:lstStyle/>
          <a:p>
            <a:pPr>
              <a:defRPr/>
            </a:pPr>
            <a:r>
              <a:rPr lang="it-IT" sz="1800" b="0" dirty="0" smtClean="0"/>
              <a:t>Nelle rappresentazioni degli immigrati si confermano alcune </a:t>
            </a:r>
            <a:r>
              <a:rPr lang="it-IT" sz="1800" dirty="0" smtClean="0"/>
              <a:t>tendenze “storiche” </a:t>
            </a:r>
            <a:r>
              <a:rPr lang="it-IT" sz="1800" b="0" dirty="0" smtClean="0"/>
              <a:t>già emerse da precedenti indagini relative, ad esempio, all’</a:t>
            </a:r>
            <a:r>
              <a:rPr lang="it-IT" sz="1800" dirty="0" smtClean="0"/>
              <a:t>uso delle etichette nazionali come elemento definitorio dei soggetti</a:t>
            </a:r>
            <a:r>
              <a:rPr lang="it-IT" sz="1800" b="0" dirty="0" smtClean="0"/>
              <a:t> protagonisti (in quasi un terzo delle notizie):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it-IT" sz="1800" dirty="0" smtClean="0"/>
          </a:p>
          <a:p>
            <a:pPr>
              <a:defRPr/>
            </a:pPr>
            <a:endParaRPr lang="it-IT" dirty="0" smtClean="0"/>
          </a:p>
        </p:txBody>
      </p:sp>
      <p:graphicFrame>
        <p:nvGraphicFramePr>
          <p:cNvPr id="3" name="Oggetto 3"/>
          <p:cNvGraphicFramePr>
            <a:graphicFrameLocks noChangeAspect="1"/>
          </p:cNvGraphicFramePr>
          <p:nvPr/>
        </p:nvGraphicFramePr>
        <p:xfrm>
          <a:off x="2124075" y="3357563"/>
          <a:ext cx="6192838" cy="3349625"/>
        </p:xfrm>
        <a:graphic>
          <a:graphicData uri="http://schemas.openxmlformats.org/presentationml/2006/ole">
            <p:oleObj spid="_x0000_s58370" name="Grafico" r:id="rId3" imgW="6457860" imgH="2971800" progId="Excel.Chart.8">
              <p:embed/>
            </p:oleObj>
          </a:graphicData>
        </a:graphic>
      </p:graphicFrame>
      <p:sp>
        <p:nvSpPr>
          <p:cNvPr id="7173" name="CasellaDiTesto 4"/>
          <p:cNvSpPr txBox="1">
            <a:spLocks noChangeArrowheads="1"/>
          </p:cNvSpPr>
          <p:nvPr/>
        </p:nvSpPr>
        <p:spPr bwMode="auto">
          <a:xfrm>
            <a:off x="2195513" y="3357563"/>
            <a:ext cx="55451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I soggetti protagonisti sono indicati per nazionalità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936625"/>
          </a:xfrm>
        </p:spPr>
        <p:txBody>
          <a:bodyPr/>
          <a:lstStyle/>
          <a:p>
            <a:pPr>
              <a:defRPr/>
            </a:pPr>
            <a:r>
              <a:rPr lang="it-IT" sz="3000" dirty="0"/>
              <a:t>Immagini dell’immigrazione: </a:t>
            </a:r>
            <a:br>
              <a:rPr lang="it-IT" sz="3000" dirty="0"/>
            </a:br>
            <a:r>
              <a:rPr lang="it-IT" sz="3000" dirty="0"/>
              <a:t>le brutte </a:t>
            </a:r>
            <a:r>
              <a:rPr lang="it-IT" sz="3000" dirty="0" smtClean="0"/>
              <a:t>abitudini ?</a:t>
            </a:r>
            <a:endParaRPr lang="it-IT" dirty="0"/>
          </a:p>
        </p:txBody>
      </p:sp>
      <p:sp>
        <p:nvSpPr>
          <p:cNvPr id="8194" name="Segnaposto contenut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/>
          <a:lstStyle/>
          <a:p>
            <a:pPr>
              <a:defRPr/>
            </a:pPr>
            <a:r>
              <a:rPr lang="it-IT" sz="1800" b="0" dirty="0" smtClean="0"/>
              <a:t>Oppure relative allo status giuridico, in particolare all’etichetta </a:t>
            </a:r>
            <a:r>
              <a:rPr lang="it-IT" sz="1800" dirty="0" smtClean="0"/>
              <a:t>“clandestino”</a:t>
            </a:r>
            <a:r>
              <a:rPr lang="it-IT" sz="1800" b="0" dirty="0" smtClean="0"/>
              <a:t>, che in questo caso, però, </a:t>
            </a:r>
            <a:r>
              <a:rPr lang="it-IT" sz="1800" dirty="0" smtClean="0"/>
              <a:t>appaiono in decisa diminuzione</a:t>
            </a:r>
            <a:r>
              <a:rPr lang="it-IT" sz="1800" b="0" dirty="0" smtClean="0"/>
              <a:t>. </a:t>
            </a:r>
          </a:p>
          <a:p>
            <a:pPr>
              <a:defRPr/>
            </a:pPr>
            <a:endParaRPr lang="it-IT" sz="1800" b="0" dirty="0"/>
          </a:p>
          <a:p>
            <a:pPr marL="68263" indent="0">
              <a:buFont typeface="Wingdings" pitchFamily="2" charset="2"/>
              <a:buNone/>
              <a:defRPr/>
            </a:pPr>
            <a:endParaRPr lang="it-IT" sz="1800" b="0" dirty="0" smtClean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/>
        </p:nvGraphicFramePr>
        <p:xfrm>
          <a:off x="2486025" y="3181350"/>
          <a:ext cx="5988050" cy="3297238"/>
        </p:xfrm>
        <a:graphic>
          <a:graphicData uri="http://schemas.openxmlformats.org/presentationml/2006/ole">
            <p:oleObj spid="_x0000_s59394" name="Grafico" r:id="rId3" imgW="5829300" imgH="320983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Ancora solo maschi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2275" y="1628775"/>
            <a:ext cx="7356475" cy="5086350"/>
          </a:xfrm>
        </p:spPr>
        <p:txBody>
          <a:bodyPr/>
          <a:lstStyle/>
          <a:p>
            <a:pPr marL="68263" indent="0">
              <a:buFont typeface="Wingdings" pitchFamily="2" charset="2"/>
              <a:buNone/>
              <a:defRPr/>
            </a:pPr>
            <a:endParaRPr lang="it-IT" dirty="0" smtClean="0"/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pic>
        <p:nvPicPr>
          <p:cNvPr id="38916" name="Immag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3205163"/>
            <a:ext cx="6767513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Rettangolo 6"/>
          <p:cNvSpPr>
            <a:spLocks noChangeArrowheads="1"/>
          </p:cNvSpPr>
          <p:nvPr/>
        </p:nvSpPr>
        <p:spPr bwMode="auto">
          <a:xfrm>
            <a:off x="1692275" y="1628775"/>
            <a:ext cx="74517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Resta invece imponente lo </a:t>
            </a:r>
            <a:r>
              <a:rPr lang="it-IT" b="1"/>
              <a:t>schiacciamento sulla componente maschile </a:t>
            </a:r>
            <a:r>
              <a:rPr lang="it-IT"/>
              <a:t>dell’immigrazione: a fronte di una sostanziale parità numerica tra uomini e donne negli stock di immigrati presenti in Italia, quando è individuabile il sesso del protagonista immigrato questi è </a:t>
            </a:r>
            <a:r>
              <a:rPr lang="it-IT" b="1"/>
              <a:t>un maschio nel 72% dei casi</a:t>
            </a:r>
            <a:r>
              <a:rPr lang="it-IT"/>
              <a:t>.</a:t>
            </a:r>
          </a:p>
          <a:p>
            <a:r>
              <a:rPr lang="it-IT"/>
              <a:t>Inoltre la presenza di soggetti maschi si accentua </a:t>
            </a:r>
            <a:r>
              <a:rPr lang="it-IT" b="1"/>
              <a:t>in Tv rispetto alla radio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 txBox="1">
            <a:spLocks noGrp="1"/>
          </p:cNvSpPr>
          <p:nvPr/>
        </p:nvSpPr>
        <p:spPr bwMode="auto">
          <a:xfrm>
            <a:off x="6553200" y="6162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it-IT" sz="1100">
                <a:solidFill>
                  <a:schemeClr val="bg1"/>
                </a:solidFill>
                <a:latin typeface="Arial" pitchFamily="34" charset="0"/>
              </a:rPr>
              <a:t>Pagina </a:t>
            </a:r>
            <a:fld id="{985CD9EB-8991-46F9-A1DA-D781C31D927B}" type="slidenum">
              <a:rPr lang="it-IT" sz="1100">
                <a:solidFill>
                  <a:schemeClr val="bg1"/>
                </a:solidFill>
                <a:latin typeface="Arial" pitchFamily="34" charset="0"/>
              </a:rPr>
              <a:pPr algn="r" eaLnBrk="0" hangingPunct="0"/>
              <a:t>28</a:t>
            </a:fld>
            <a:endParaRPr lang="it-IT" sz="11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401763" y="381000"/>
            <a:ext cx="6311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>
                <a:solidFill>
                  <a:srgbClr val="830022"/>
                </a:solidFill>
              </a:rPr>
              <a:t>Mese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b="1" dirty="0"/>
              <a:t>Quando si parla di minoranze?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</p:nvPr>
        </p:nvGraphicFramePr>
        <p:xfrm>
          <a:off x="1619672" y="1804888"/>
          <a:ext cx="6983413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916238" y="1412875"/>
            <a:ext cx="50403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11163" indent="-342900" eaLnBrk="0" hangingPunct="0">
              <a:spcBef>
                <a:spcPts val="0"/>
              </a:spcBef>
              <a:spcAft>
                <a:spcPts val="1400"/>
              </a:spcAft>
              <a:buClr>
                <a:srgbClr val="FFC000"/>
              </a:buClr>
              <a:buSzPct val="95000"/>
              <a:buFont typeface="Wingdings" pitchFamily="2" charset="2"/>
              <a:buChar char=""/>
              <a:defRPr/>
            </a:pPr>
            <a:r>
              <a:rPr lang="it-I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ＭＳ Ｐゴシック" charset="-128"/>
              </a:rPr>
              <a:t>Mese 2010, N casi analizzati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b="1" dirty="0"/>
              <a:t>Quando si parla di minoranze?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1692275" y="1557338"/>
            <a:ext cx="6983413" cy="504031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0" dirty="0" smtClean="0"/>
              <a:t>Addensamento intorno ad alcune date (casi di primo piano, ne parlano tutte le testate in più edizioni)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Alcune date significative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u="sng" dirty="0" smtClean="0"/>
              <a:t>4 ottobre 2010 </a:t>
            </a:r>
            <a:r>
              <a:rPr lang="it-IT" b="0" u="sng" dirty="0" smtClean="0"/>
              <a:t>(92 casi)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0" dirty="0" smtClean="0"/>
              <a:t>Più casi diversi, tra questi:</a:t>
            </a:r>
          </a:p>
          <a:p>
            <a:pPr indent="-14763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0" dirty="0" smtClean="0"/>
              <a:t>Novi di Modena: donna Pakistana uccisa dal marito; </a:t>
            </a:r>
          </a:p>
          <a:p>
            <a:pPr indent="-14763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0" dirty="0" smtClean="0"/>
              <a:t>Sbarchi sulle coste del Lazio;</a:t>
            </a:r>
          </a:p>
          <a:p>
            <a:pPr indent="-14763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0" dirty="0" smtClean="0"/>
              <a:t>Polemiche su frasi Ciarrapico sulla </a:t>
            </a:r>
            <a:r>
              <a:rPr lang="it-IT" b="0" dirty="0" err="1" smtClean="0"/>
              <a:t>kippah</a:t>
            </a:r>
            <a:r>
              <a:rPr lang="it-IT" b="0" dirty="0" smtClean="0"/>
              <a:t>.</a:t>
            </a:r>
          </a:p>
          <a:p>
            <a:pPr marL="263525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it-IT" b="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u="sng" dirty="0" smtClean="0"/>
              <a:t>2 novembre 2010 </a:t>
            </a:r>
            <a:r>
              <a:rPr lang="it-IT" b="0" u="sng" dirty="0" smtClean="0"/>
              <a:t>(137 casi)</a:t>
            </a:r>
          </a:p>
          <a:p>
            <a:pPr indent="-14763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0" dirty="0"/>
              <a:t>Riflessi del caso Ruby; </a:t>
            </a:r>
          </a:p>
          <a:p>
            <a:pPr indent="-147638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0" dirty="0"/>
              <a:t>Berlusconi “meglio essere appassionato di belle ragazze che gay”.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L’ambito della ricerca</a:t>
            </a:r>
            <a:endParaRPr lang="it-IT" dirty="0"/>
          </a:p>
        </p:txBody>
      </p:sp>
      <p:sp>
        <p:nvSpPr>
          <p:cNvPr id="2" name="Segnaposto testo 1"/>
          <p:cNvSpPr>
            <a:spLocks noGrp="1"/>
          </p:cNvSpPr>
          <p:nvPr>
            <p:ph idx="1"/>
          </p:nvPr>
        </p:nvSpPr>
        <p:spPr>
          <a:xfrm>
            <a:off x="2411413" y="1412875"/>
            <a:ext cx="6275387" cy="5016500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sz="2000" dirty="0" smtClean="0"/>
              <a:t>L’immagine trasmessa dalle reti televisive e radiofoniche nazionali italiane sul mondo dei migranti e delle minoranze in genere, in relazione ai seguenti temi:</a:t>
            </a:r>
          </a:p>
          <a:p>
            <a:pPr marL="0" indent="0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it-IT" sz="2000" dirty="0" smtClean="0"/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smtClean="0"/>
              <a:t> </a:t>
            </a:r>
            <a:r>
              <a:rPr lang="it-IT" sz="2000" b="0" dirty="0" smtClean="0"/>
              <a:t>razzismo (episodi ed approfondimenti)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xenofobia (episodi ed approfondimenti)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</a:t>
            </a:r>
            <a:r>
              <a:rPr lang="it-IT" sz="2000" b="0" dirty="0" err="1" smtClean="0"/>
              <a:t>omophobia</a:t>
            </a:r>
            <a:r>
              <a:rPr lang="it-IT" sz="2000" b="0" dirty="0" smtClean="0"/>
              <a:t> (episodi ed approfondimenti)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esaltazione della violenza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immigrazione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criminalità legata all’immigrazione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immagine dei migranti trasmessa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immagine dei migranti percepita 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questioni di giustizia legati agli immigrati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delinquenza comune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cronaca nera</a:t>
            </a:r>
          </a:p>
          <a:p>
            <a:pPr marL="0" eaLnBrk="1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b="0" dirty="0" smtClean="0"/>
              <a:t> incitamento alla violenza</a:t>
            </a:r>
          </a:p>
          <a:p>
            <a:pPr eaLnBrk="1" hangingPunct="1">
              <a:defRPr/>
            </a:pPr>
            <a:endParaRPr lang="it-IT" dirty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7A34FBD-0CA6-41A2-9680-07A414DCCCA6}" type="slidenum">
              <a:rPr lang="it-IT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b="1" dirty="0"/>
              <a:t>Quando si parla di minoranze?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2275" y="1484313"/>
            <a:ext cx="7200900" cy="45259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it-IT" sz="2200" u="sng" smtClean="0">
                <a:solidFill>
                  <a:srgbClr val="262626"/>
                </a:solidFill>
                <a:ea typeface="ＭＳ Ｐゴシック" pitchFamily="34" charset="-128"/>
              </a:rPr>
              <a:t>5 dicembre </a:t>
            </a:r>
            <a:r>
              <a:rPr lang="it-IT" sz="2200" b="0" u="sng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(110 casi) 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it-IT" sz="2200" u="sng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6 dicembre </a:t>
            </a:r>
            <a:r>
              <a:rPr lang="it-IT" sz="2200" b="0" u="sng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(136 casi)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it-IT" sz="2200" u="sng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7 dicembre </a:t>
            </a:r>
            <a:r>
              <a:rPr lang="it-IT" sz="2200" b="0" u="sng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(121 casi)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it-IT" sz="2200" b="0" u="sng" smtClean="0">
              <a:solidFill>
                <a:srgbClr val="262626"/>
              </a:solidFill>
              <a:ea typeface="ＭＳ Ｐゴシック" pitchFamily="34" charset="-128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sz="2000" b="0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Arresto e successiva scarcerazione di un immigrato di origine marocchina nell’ambito delle indagini sull’omicidio di Yara Gambirasio (quasi cento occorrenze in soli due giorni);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sz="2000" b="0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Un altro marocchino, in auto uccide 7 ciclisti in Calabria;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sz="2000" b="0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Cristiani perseguitati in Iraq.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it-IT" sz="2000" smtClean="0">
              <a:solidFill>
                <a:srgbClr val="262626"/>
              </a:solidFill>
              <a:ea typeface="ＭＳ Ｐゴシック" pitchFamily="34" charset="-128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it-IT" sz="2000" smtClean="0">
              <a:solidFill>
                <a:srgbClr val="262626"/>
              </a:solidFill>
              <a:ea typeface="ＭＳ Ｐゴシック" pitchFamily="34" charset="-128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sz="2000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Il caso dell’errore dell’arresto di Bergamo genera anche un effetto moltiplicatore: 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it-IT" sz="1700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pericolo xenofobia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it-IT" sz="1700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successiva scarcerazione</a:t>
            </a:r>
          </a:p>
          <a:p>
            <a:pPr lvl="1">
              <a:lnSpc>
                <a:spcPct val="80000"/>
              </a:lnSpc>
              <a:buFont typeface="Arial" charset="0"/>
              <a:buNone/>
              <a:defRPr/>
            </a:pPr>
            <a:endParaRPr lang="it-IT" sz="1700" smtClean="0">
              <a:solidFill>
                <a:srgbClr val="262626"/>
              </a:solidFill>
              <a:ea typeface="ＭＳ Ｐゴシック" pitchFamily="34" charset="-128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it-IT" sz="2000" smtClean="0">
                <a:solidFill>
                  <a:srgbClr val="262626"/>
                </a:solidFill>
                <a:ea typeface="ＭＳ Ｐゴシック" pitchFamily="34" charset="-128"/>
                <a:cs typeface="Calibri" pitchFamily="34" charset="0"/>
              </a:rPr>
              <a:t>Nel caso della morte dei ciclisti: news sui funerali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it-IT" sz="2000" smtClean="0">
              <a:solidFill>
                <a:srgbClr val="262626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sz="3000" dirty="0" smtClean="0"/>
              <a:t>Casi in primo piano e «buone notizie»?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2275" y="1784350"/>
            <a:ext cx="6983413" cy="452437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Ma anche esempi di maggiore attenzione e “buone pratiche”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Servizi di riflessione critica sui meccanismi di associazione tra immigrazione e criminalità e sui rischi di xenofobia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Ad esempio: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 smtClean="0"/>
              <a:t>24 mattino </a:t>
            </a:r>
            <a:r>
              <a:rPr lang="it-IT" dirty="0" smtClean="0"/>
              <a:t>(Radio 24) si interroga esplicitamente sull’associazione </a:t>
            </a:r>
            <a:r>
              <a:rPr lang="it-IT" i="1" dirty="0" smtClean="0"/>
              <a:t>più immigrazione = più criminalità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 smtClean="0"/>
              <a:t>Life </a:t>
            </a:r>
            <a:r>
              <a:rPr lang="it-IT" dirty="0" smtClean="0"/>
              <a:t>(La7): “Immigrati = delinquenti. Un’equazione pericolosa”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i="1" dirty="0" smtClean="0"/>
              <a:t>28 minuti </a:t>
            </a:r>
            <a:r>
              <a:rPr lang="it-IT" dirty="0" smtClean="0"/>
              <a:t>(Radio 2): “Xenofobia e preoccupazioni dopo il caso della scomparsa di Yara Gambirasio dove viene sospettato un immigrato”</a:t>
            </a:r>
            <a:endParaRPr lang="it-IT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Alcune note sul metodo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44035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13E5E956-56A1-4060-A8DC-864F66AB6435}" type="slidenum">
              <a:rPr lang="it-IT"/>
              <a:pPr/>
              <a:t>32</a:t>
            </a:fld>
            <a:endParaRPr lang="it-IT"/>
          </a:p>
        </p:txBody>
      </p:sp>
      <p:sp>
        <p:nvSpPr>
          <p:cNvPr id="9" name="Segnaposto contenuto 6"/>
          <p:cNvSpPr txBox="1">
            <a:spLocks/>
          </p:cNvSpPr>
          <p:nvPr/>
        </p:nvSpPr>
        <p:spPr bwMode="auto">
          <a:xfrm>
            <a:off x="2124075" y="1484313"/>
            <a:ext cx="6551613" cy="4968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/>
          </a:extLst>
        </p:spPr>
        <p:txBody>
          <a:bodyPr/>
          <a:lstStyle>
            <a:lvl1pPr marL="411163" indent="-342900" algn="l" rtl="0" eaLnBrk="0" fontAlgn="base" hangingPunct="0">
              <a:spcBef>
                <a:spcPts val="0"/>
              </a:spcBef>
              <a:spcAft>
                <a:spcPts val="1400"/>
              </a:spcAft>
              <a:buClr>
                <a:srgbClr val="FFC000"/>
              </a:buClr>
              <a:buSzPct val="95000"/>
              <a:buFont typeface="Wingdings" pitchFamily="2" charset="2"/>
              <a:buChar char=""/>
              <a:defRPr sz="2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 2" pitchFamily="18" charset="2"/>
              <a:buChar char="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Char char="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263" indent="0">
              <a:buFont typeface="Wingdings" pitchFamily="2" charset="2"/>
              <a:buNone/>
              <a:defRPr/>
            </a:pPr>
            <a:r>
              <a:rPr lang="it-IT" b="0" dirty="0"/>
              <a:t>Sulla base di un corpus </a:t>
            </a:r>
            <a:r>
              <a:rPr lang="it-IT" b="0" dirty="0">
                <a:solidFill>
                  <a:schemeClr val="tx1"/>
                </a:solidFill>
              </a:rPr>
              <a:t>ragionato di </a:t>
            </a:r>
            <a:r>
              <a:rPr lang="it-IT" b="0" dirty="0" smtClean="0">
                <a:solidFill>
                  <a:schemeClr val="tx1"/>
                </a:solidFill>
              </a:rPr>
              <a:t>74 parole </a:t>
            </a:r>
            <a:r>
              <a:rPr lang="it-IT" b="0" dirty="0"/>
              <a:t>chiave, </a:t>
            </a:r>
            <a:r>
              <a:rPr lang="it-IT" dirty="0"/>
              <a:t>selezione dei programmi </a:t>
            </a:r>
            <a:r>
              <a:rPr lang="it-IT" b="0" dirty="0"/>
              <a:t>a partire dal database del Centro d’Ascolto dell’informazione radiotelevisiva (su sintesi, titolazione e trascrizione dei file)</a:t>
            </a:r>
          </a:p>
          <a:p>
            <a:pPr marL="68263" indent="0">
              <a:buFont typeface="Wingdings" pitchFamily="2" charset="2"/>
              <a:buNone/>
              <a:defRPr/>
            </a:pPr>
            <a:r>
              <a:rPr lang="it-IT" dirty="0"/>
              <a:t>Controllo di pertinenza e schedatura</a:t>
            </a:r>
          </a:p>
          <a:p>
            <a:pPr marL="68263" indent="0">
              <a:buFont typeface="Wingdings" pitchFamily="2" charset="2"/>
              <a:buNone/>
              <a:defRPr/>
            </a:pPr>
            <a:r>
              <a:rPr lang="it-IT" dirty="0"/>
              <a:t>Elaborazione e analisi dei dati </a:t>
            </a:r>
            <a:r>
              <a:rPr lang="it-IT" b="0" dirty="0"/>
              <a:t>(monovariata e bivariata)</a:t>
            </a:r>
          </a:p>
          <a:p>
            <a:pPr marL="68263" indent="0">
              <a:buFont typeface="Wingdings" pitchFamily="2" charset="2"/>
              <a:buNone/>
              <a:defRPr/>
            </a:pPr>
            <a:r>
              <a:rPr lang="it-IT" b="0" i="1" dirty="0"/>
              <a:t>Successivamente</a:t>
            </a:r>
          </a:p>
          <a:p>
            <a:pPr marL="68263" indent="0">
              <a:buFont typeface="Wingdings" pitchFamily="2" charset="2"/>
              <a:buNone/>
              <a:defRPr/>
            </a:pPr>
            <a:r>
              <a:rPr lang="it-IT" dirty="0"/>
              <a:t>Analisi di casi di studio </a:t>
            </a:r>
            <a:r>
              <a:rPr lang="it-IT" b="0" dirty="0"/>
              <a:t>(analisi del </a:t>
            </a:r>
            <a:r>
              <a:rPr lang="it-IT" b="0" dirty="0" smtClean="0"/>
              <a:t>discorso, </a:t>
            </a:r>
            <a:r>
              <a:rPr lang="it-IT" b="0" dirty="0"/>
              <a:t>frame </a:t>
            </a:r>
            <a:r>
              <a:rPr lang="it-IT" b="0" dirty="0" smtClean="0"/>
              <a:t>analysis, </a:t>
            </a:r>
            <a:r>
              <a:rPr lang="it-IT" b="0" dirty="0"/>
              <a:t>analisi lessico-testuale)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I temi dell’informazione</a:t>
            </a:r>
            <a:br>
              <a:rPr lang="it-IT" sz="2400" dirty="0" smtClean="0"/>
            </a:br>
            <a:r>
              <a:rPr lang="it-IT" sz="2400" b="1" dirty="0" smtClean="0"/>
              <a:t>La cronaca nera in TV</a:t>
            </a:r>
            <a:endParaRPr lang="it-IT" sz="2400" b="1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67544" y="1556792"/>
          <a:ext cx="1944216" cy="3407252"/>
        </p:xfrm>
        <a:graphic>
          <a:graphicData uri="http://schemas.openxmlformats.org/drawingml/2006/table">
            <a:tbl>
              <a:tblPr/>
              <a:tblGrid>
                <a:gridCol w="1080120"/>
                <a:gridCol w="864096"/>
              </a:tblGrid>
              <a:tr h="30894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anno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u="none" strike="noStrike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media </a:t>
                      </a:r>
                      <a:endParaRPr lang="it-IT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2003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10,4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2004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12,3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2005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10,7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2006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18,8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2007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23,7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2008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21,4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2009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16,5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16,2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2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16,9</a:t>
                      </a:r>
                    </a:p>
                  </a:txBody>
                  <a:tcPr marL="108000" marR="9525" marT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2843808" y="1844824"/>
          <a:ext cx="5832648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3563888" y="5661248"/>
            <a:ext cx="3966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it-IT" dirty="0" smtClean="0"/>
              <a:t> 11,4% media totale Radio-TV, nel 2010</a:t>
            </a:r>
          </a:p>
          <a:p>
            <a:pPr>
              <a:buFont typeface="Arial" charset="0"/>
              <a:buChar char="•"/>
            </a:pPr>
            <a:r>
              <a:rPr lang="it-IT" dirty="0" smtClean="0"/>
              <a:t> 9,4% media totale Radio-TV, nel 2011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I temi dell’informazione</a:t>
            </a:r>
            <a:endParaRPr lang="it-IT" sz="2400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843808" y="1484784"/>
          <a:ext cx="5816798" cy="4934421"/>
        </p:xfrm>
        <a:graphic>
          <a:graphicData uri="http://schemas.openxmlformats.org/drawingml/2006/table">
            <a:tbl>
              <a:tblPr bandRow="1">
                <a:tableStyleId>{F2DE63D5-997A-4646-A377-4702673A728D}</a:tableStyleId>
              </a:tblPr>
              <a:tblGrid>
                <a:gridCol w="3482739"/>
                <a:gridCol w="916952"/>
                <a:gridCol w="1417107"/>
              </a:tblGrid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Categoria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% notizie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di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cui riferite a minoranze</a:t>
                      </a:r>
                    </a:p>
                    <a:p>
                      <a:pPr algn="ctr" fontAlgn="b"/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%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Politica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17,9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3,4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Estero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12,3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5,4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>
                    <a:solidFill>
                      <a:srgbClr val="FFCC00"/>
                    </a:solidFill>
                  </a:tcPr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Cronaca giudiziaria, nera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11,4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8,1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>
                    <a:solidFill>
                      <a:srgbClr val="FFCC00"/>
                    </a:solidFill>
                  </a:tcPr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Economia e finanza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10,5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0,3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Cronaca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10,2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3,6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Cultura e spettacolo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6,2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0,9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Sport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6,1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0,3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Ambiente e salute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5,0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0,4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Questioni sociali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3,0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28,9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>
                    <a:solidFill>
                      <a:srgbClr val="FFCC00"/>
                    </a:solidFill>
                  </a:tcPr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Lavoro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2,8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1,1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Trasporti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1,7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1,2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Religione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1,3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10,2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>
                    <a:solidFill>
                      <a:srgbClr val="FFCC00"/>
                    </a:solidFill>
                  </a:tcPr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Giustizia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1,3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2,0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Medicina e </a:t>
                      </a:r>
                      <a:r>
                        <a:rPr lang="it-IT" sz="1400" b="1" u="none" strike="noStrike" dirty="0" err="1">
                          <a:latin typeface="Calibri" pitchFamily="34" charset="0"/>
                        </a:rPr>
                        <a:t>sanita'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1,0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1,7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Mass Media e nuove tecnologie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0,9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0,3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Istruzione e formazione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0,7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0,0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  <a:tr h="2519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latin typeface="Calibri" pitchFamily="34" charset="0"/>
                        </a:rPr>
                        <a:t>Istituzioni pubbliche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0,6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Calibri" pitchFamily="34" charset="0"/>
                        </a:rPr>
                        <a:t>2,0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72000" marR="72000" marT="10800" marB="0" anchor="b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467544" y="2276872"/>
            <a:ext cx="21643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Dati relativi a 40.411 </a:t>
            </a:r>
          </a:p>
          <a:p>
            <a:r>
              <a:rPr lang="it-IT" dirty="0" smtClean="0"/>
              <a:t>notizie dei primi 10 </a:t>
            </a:r>
          </a:p>
          <a:p>
            <a:r>
              <a:rPr lang="it-IT" dirty="0" smtClean="0"/>
              <a:t>giorni di ogni mese</a:t>
            </a:r>
          </a:p>
          <a:p>
            <a:r>
              <a:rPr lang="it-IT" dirty="0" smtClean="0"/>
              <a:t>da luglio a dicembre</a:t>
            </a:r>
          </a:p>
          <a:p>
            <a:r>
              <a:rPr lang="it-IT" dirty="0" smtClean="0"/>
              <a:t>2010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Classificazione delle notizie relative alle minoranze</a:t>
            </a:r>
            <a:br>
              <a:rPr lang="it-IT" sz="2400" dirty="0" smtClean="0"/>
            </a:br>
            <a:r>
              <a:rPr lang="it-IT" sz="2400" b="1" dirty="0" smtClean="0"/>
              <a:t>TOTALE </a:t>
            </a:r>
            <a:endParaRPr lang="it-IT" sz="2400" b="1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979712" y="1844824"/>
          <a:ext cx="6696075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Classificazione delle notizie relative alle minoranze</a:t>
            </a:r>
            <a:br>
              <a:rPr lang="it-IT" sz="2400" dirty="0" smtClean="0"/>
            </a:br>
            <a:r>
              <a:rPr lang="it-IT" sz="2400" b="1" dirty="0" smtClean="0"/>
              <a:t>Immigrati, rifugiati, richiedenti asilo</a:t>
            </a:r>
            <a:endParaRPr lang="it-IT" sz="2400" b="1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979712" y="1844824"/>
          <a:ext cx="6696075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Classificazione delle notizie relative alle minoranze</a:t>
            </a:r>
            <a:br>
              <a:rPr lang="it-IT" sz="2400" dirty="0" smtClean="0"/>
            </a:br>
            <a:r>
              <a:rPr lang="it-IT" sz="2400" b="1" dirty="0" smtClean="0"/>
              <a:t>Rom, </a:t>
            </a:r>
            <a:r>
              <a:rPr lang="it-IT" sz="2400" b="1" dirty="0" err="1" smtClean="0"/>
              <a:t>Sinti</a:t>
            </a:r>
            <a:r>
              <a:rPr lang="it-IT" sz="2400" b="1" dirty="0" smtClean="0"/>
              <a:t>, altre minoranze </a:t>
            </a:r>
            <a:r>
              <a:rPr lang="it-IT" sz="2400" b="1" dirty="0" err="1" smtClean="0"/>
              <a:t>etno-culturali</a:t>
            </a:r>
            <a:r>
              <a:rPr lang="it-IT" sz="2400" b="1" dirty="0" smtClean="0"/>
              <a:t> </a:t>
            </a:r>
            <a:endParaRPr lang="it-IT" sz="2400" b="1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2051720" y="1844824"/>
          <a:ext cx="66247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Classificazione delle notizie relative alle minoranze</a:t>
            </a:r>
            <a:br>
              <a:rPr lang="it-IT" sz="2400" dirty="0" smtClean="0"/>
            </a:br>
            <a:r>
              <a:rPr lang="it-IT" sz="2400" b="1" dirty="0" smtClean="0"/>
              <a:t>Orientamento sessuale</a:t>
            </a:r>
            <a:endParaRPr lang="it-IT" sz="2400" b="1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2195736" y="1844824"/>
          <a:ext cx="6678488" cy="417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Classificazione delle notizie relative alle minoranze</a:t>
            </a:r>
            <a:br>
              <a:rPr lang="it-IT" sz="2400" dirty="0" smtClean="0"/>
            </a:br>
            <a:r>
              <a:rPr lang="it-IT" sz="2400" b="1" dirty="0" smtClean="0"/>
              <a:t>Comportamenti ritenuti devianti</a:t>
            </a:r>
            <a:endParaRPr lang="it-IT" sz="2400" b="1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1979712" y="1844824"/>
          <a:ext cx="66967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Le metodologie</a:t>
            </a:r>
            <a:endParaRPr lang="it-IT" dirty="0"/>
          </a:p>
        </p:txBody>
      </p:sp>
      <p:sp>
        <p:nvSpPr>
          <p:cNvPr id="2" name="Segnaposto testo 1"/>
          <p:cNvSpPr>
            <a:spLocks noGrp="1"/>
          </p:cNvSpPr>
          <p:nvPr>
            <p:ph idx="1"/>
          </p:nvPr>
        </p:nvSpPr>
        <p:spPr>
          <a:xfrm>
            <a:off x="2484438" y="1784350"/>
            <a:ext cx="6191250" cy="452437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chemeClr val="tx1"/>
                </a:solidFill>
              </a:rPr>
              <a:t>Le narrazione dei media</a:t>
            </a:r>
          </a:p>
          <a:p>
            <a:pPr lvl="1" eaLnBrk="1" hangingPunct="1">
              <a:defRPr/>
            </a:pPr>
            <a:r>
              <a:rPr lang="it-IT" sz="2400" dirty="0" smtClean="0"/>
              <a:t>Analisi del contenuto per il monitoraggio dell</a:t>
            </a:r>
            <a:r>
              <a:rPr lang="it-IT" altLang="it-IT" sz="2400" dirty="0" smtClean="0"/>
              <a:t>’</a:t>
            </a:r>
            <a:r>
              <a:rPr lang="it-IT" sz="2400" dirty="0" smtClean="0"/>
              <a:t>informazione radiotelevisiva</a:t>
            </a:r>
          </a:p>
          <a:p>
            <a:pPr lvl="1" eaLnBrk="1" hangingPunct="1">
              <a:defRPr/>
            </a:pPr>
            <a:r>
              <a:rPr lang="it-IT" sz="2400" dirty="0" smtClean="0"/>
              <a:t>Studi di caso</a:t>
            </a:r>
          </a:p>
          <a:p>
            <a:pPr eaLnBrk="1" hangingPunct="1">
              <a:defRPr/>
            </a:pPr>
            <a:endParaRPr lang="it-IT" sz="28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800" dirty="0" smtClean="0">
                <a:solidFill>
                  <a:schemeClr val="tx1"/>
                </a:solidFill>
              </a:rPr>
              <a:t>Le percezioni dell’opinione pubblica</a:t>
            </a:r>
          </a:p>
          <a:p>
            <a:pPr lvl="1" eaLnBrk="1" hangingPunct="1">
              <a:defRPr/>
            </a:pPr>
            <a:r>
              <a:rPr lang="it-IT" sz="2400" dirty="0" smtClean="0"/>
              <a:t>Focus </a:t>
            </a:r>
            <a:r>
              <a:rPr lang="it-IT" sz="2400" dirty="0" err="1" smtClean="0"/>
              <a:t>group</a:t>
            </a:r>
            <a:endParaRPr lang="it-IT" sz="2400" dirty="0" smtClean="0"/>
          </a:p>
          <a:p>
            <a:pPr marL="68263" indent="0" eaLnBrk="1" hangingPunct="1">
              <a:buFont typeface="Wingdings" pitchFamily="2" charset="2"/>
              <a:buNone/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</p:txBody>
      </p:sp>
      <p:sp>
        <p:nvSpPr>
          <p:cNvPr id="23556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BC1AD4E-29FA-4F01-910C-96B51D3FFC11}" type="slidenum">
              <a:rPr lang="it-IT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J:\Nuova cartella\novembre-dicembre2010\soros\materiali\conf_stampa\Schermata_2011-03-24_a_18.48.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620713"/>
            <a:ext cx="53467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 descr="J:\Nuova cartella\novembre-dicembre2010\soros\materiali\conf_stampa\Schermata_2011-03-24_a_18.48.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213100"/>
            <a:ext cx="1130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Immagine 5" descr="logodi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3213100"/>
            <a:ext cx="13684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CasellaDiTesto 8"/>
          <p:cNvSpPr txBox="1">
            <a:spLocks noChangeArrowheads="1"/>
          </p:cNvSpPr>
          <p:nvPr/>
        </p:nvSpPr>
        <p:spPr bwMode="auto">
          <a:xfrm>
            <a:off x="2071688" y="5157788"/>
            <a:ext cx="50927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b="1">
                <a:ea typeface="Calibri" pitchFamily="34" charset="0"/>
                <a:cs typeface="Times New Roman" pitchFamily="18" charset="0"/>
              </a:rPr>
              <a:t>www.mistermedia.org</a:t>
            </a:r>
          </a:p>
          <a:p>
            <a:pPr algn="ctr"/>
            <a:r>
              <a:rPr lang="it-IT" b="1">
                <a:ea typeface="Calibri" pitchFamily="34" charset="0"/>
                <a:cs typeface="Times New Roman" pitchFamily="18" charset="0"/>
              </a:rPr>
              <a:t>info@mistermedia.org </a:t>
            </a:r>
          </a:p>
          <a:p>
            <a:endParaRPr lang="it-IT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4038" name="Immagin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0" y="3429000"/>
            <a:ext cx="13573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L</a:t>
            </a:r>
            <a:r>
              <a:rPr lang="it-IT" altLang="it-IT" smtClean="0"/>
              <a:t>’</a:t>
            </a:r>
            <a:r>
              <a:rPr lang="it-IT" smtClean="0"/>
              <a:t>analisi 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11413" y="1784350"/>
            <a:ext cx="6275387" cy="416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t-IT" sz="2800" dirty="0" smtClean="0"/>
              <a:t>Monitoraggio 24 ore su 24:</a:t>
            </a:r>
          </a:p>
          <a:p>
            <a:pPr eaLnBrk="1" hangingPunct="1">
              <a:defRPr/>
            </a:pPr>
            <a:r>
              <a:rPr lang="it-IT" sz="2800" b="0" dirty="0" smtClean="0"/>
              <a:t>di tutti i notiziari televisivi delle reti Rai, Mediaset, La7</a:t>
            </a:r>
          </a:p>
          <a:p>
            <a:pPr eaLnBrk="1" hangingPunct="1">
              <a:defRPr/>
            </a:pPr>
            <a:r>
              <a:rPr lang="it-IT" sz="2800" b="0" dirty="0" smtClean="0"/>
              <a:t>delle trasmissioni di approfondimento su Radio e TV</a:t>
            </a:r>
          </a:p>
          <a:p>
            <a:pPr eaLnBrk="1" hangingPunct="1">
              <a:defRPr/>
            </a:pPr>
            <a:r>
              <a:rPr lang="it-IT" sz="2800" b="0" dirty="0" smtClean="0"/>
              <a:t>dei notiziari radiofonici trasmessi dalle emittenti a diffusione nazionale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endParaRPr lang="it-IT" dirty="0" smtClean="0"/>
          </a:p>
        </p:txBody>
      </p:sp>
      <p:sp>
        <p:nvSpPr>
          <p:cNvPr id="24580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1617091-E4C5-40CA-A7BF-A83FE29DA2A3}" type="slidenum">
              <a:rPr lang="it-IT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/>
              <a:t>L</a:t>
            </a:r>
            <a:r>
              <a:rPr lang="it-IT" altLang="it-IT" smtClean="0"/>
              <a:t>’</a:t>
            </a:r>
            <a:r>
              <a:rPr lang="it-IT" smtClean="0"/>
              <a:t>analisi </a:t>
            </a:r>
            <a:endParaRPr lang="it-IT" dirty="0" smtClean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2411413" y="1784350"/>
            <a:ext cx="6264275" cy="4524375"/>
          </a:xfrm>
        </p:spPr>
        <p:txBody>
          <a:bodyPr/>
          <a:lstStyle/>
          <a:p>
            <a:pPr marL="87313" indent="0" eaLnBrk="1" hangingPunct="1">
              <a:buFont typeface="Wingdings" pitchFamily="2" charset="2"/>
              <a:buNone/>
              <a:defRPr/>
            </a:pPr>
            <a:r>
              <a:rPr lang="it-IT" dirty="0" smtClean="0"/>
              <a:t>Ogni mese vengono trasmesse dai principali media italiani:</a:t>
            </a:r>
          </a:p>
          <a:p>
            <a:pPr lvl="1" eaLnBrk="1" hangingPunct="1">
              <a:defRPr/>
            </a:pPr>
            <a:r>
              <a:rPr lang="it-IT" sz="2400" dirty="0" smtClean="0"/>
              <a:t>circa 1.200 edizioni di Telegiornali al mese </a:t>
            </a:r>
          </a:p>
          <a:p>
            <a:pPr lvl="1" eaLnBrk="1" hangingPunct="1">
              <a:defRPr/>
            </a:pPr>
            <a:r>
              <a:rPr lang="it-IT" sz="2400" dirty="0" smtClean="0"/>
              <a:t>circa 6.400 edizioni di Giornali Radio</a:t>
            </a:r>
          </a:p>
          <a:p>
            <a:pPr eaLnBrk="1" hangingPunct="1">
              <a:defRPr/>
            </a:pPr>
            <a:endParaRPr lang="it-IT" sz="2800" dirty="0" smtClean="0"/>
          </a:p>
          <a:p>
            <a:pPr lvl="1" eaLnBrk="1" hangingPunct="1">
              <a:defRPr/>
            </a:pPr>
            <a:r>
              <a:rPr lang="it-IT" sz="2400" dirty="0" smtClean="0"/>
              <a:t>circa 1.500 ore di trasmissioni radiofoniche</a:t>
            </a:r>
          </a:p>
          <a:p>
            <a:pPr lvl="1" eaLnBrk="1" hangingPunct="1">
              <a:defRPr/>
            </a:pPr>
            <a:r>
              <a:rPr lang="it-IT" sz="2400" dirty="0" smtClean="0"/>
              <a:t>per un totale di 168 ore al giorno di programmazione televisiva </a:t>
            </a:r>
          </a:p>
          <a:p>
            <a:pPr lvl="1" eaLnBrk="1" hangingPunct="1">
              <a:defRPr/>
            </a:pPr>
            <a:r>
              <a:rPr lang="it-IT" sz="2400" dirty="0" smtClean="0"/>
              <a:t>circa 580 ore al giorno di programmazione radiofonica</a:t>
            </a:r>
            <a:endParaRPr lang="it-IT" sz="2400" dirty="0"/>
          </a:p>
        </p:txBody>
      </p:sp>
      <p:sp>
        <p:nvSpPr>
          <p:cNvPr id="25604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C02B0C3-A9B9-40A4-85D3-4572A7607BD9}" type="slidenum">
              <a:rPr lang="it-IT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ea typeface="MS PGothic" pitchFamily="34" charset="-128"/>
              </a:rPr>
              <a:t>Le peculiarità della ricerca</a:t>
            </a:r>
            <a:endParaRPr lang="it-IT" dirty="0">
              <a:ea typeface="MS PGothic" pitchFamily="34" charset="-128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2268538" y="1784350"/>
            <a:ext cx="6407150" cy="452437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it-IT" dirty="0"/>
              <a:t>Un’</a:t>
            </a:r>
            <a:r>
              <a:rPr lang="it-IT" altLang="ja-JP" dirty="0"/>
              <a:t>analisi sia sulla Radio che sulla Tv: offerta di informazione pura (le news), programmi di approfondimento, attualità, </a:t>
            </a:r>
            <a:r>
              <a:rPr lang="it-IT" altLang="ja-JP" dirty="0" err="1"/>
              <a:t>infotainment</a:t>
            </a:r>
            <a:endParaRPr lang="it-IT" altLang="ja-JP" dirty="0"/>
          </a:p>
          <a:p>
            <a:pPr eaLnBrk="1" hangingPunct="1">
              <a:buFontTx/>
              <a:buChar char="-"/>
              <a:defRPr/>
            </a:pPr>
            <a:r>
              <a:rPr lang="it-IT" dirty="0"/>
              <a:t>Sulle 24 ore di trasmissione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endParaRPr lang="it-IT" dirty="0"/>
          </a:p>
          <a:p>
            <a:pPr marL="396875" lvl="1" indent="0" eaLnBrk="1" hangingPunct="1">
              <a:buFont typeface="Arial" pitchFamily="34" charset="0"/>
              <a:buNone/>
              <a:defRPr/>
            </a:pPr>
            <a:r>
              <a:rPr lang="it-IT" sz="2400" b="1" dirty="0" smtClean="0"/>
              <a:t>Oggetto </a:t>
            </a:r>
            <a:r>
              <a:rPr lang="it-IT" sz="2400" b="1" dirty="0"/>
              <a:t>dell’</a:t>
            </a:r>
            <a:r>
              <a:rPr lang="it-IT" altLang="ja-JP" sz="2400" b="1" dirty="0"/>
              <a:t>indagine: </a:t>
            </a:r>
            <a:endParaRPr lang="it-IT" altLang="ja-JP" sz="2400" b="1" dirty="0" smtClean="0"/>
          </a:p>
          <a:p>
            <a:pPr marL="396875" lvl="1" indent="0" eaLnBrk="1" hangingPunct="1">
              <a:buFont typeface="Arial" pitchFamily="34" charset="0"/>
              <a:buNone/>
              <a:defRPr/>
            </a:pPr>
            <a:r>
              <a:rPr lang="it-IT" altLang="ja-JP" sz="2400" b="1" dirty="0" smtClean="0"/>
              <a:t>la totalità della rappresentazione </a:t>
            </a:r>
            <a:r>
              <a:rPr lang="it-IT" altLang="ja-JP" sz="2400" b="1" dirty="0"/>
              <a:t>radiotelevisiva delle differenti tipologie di minoranze</a:t>
            </a:r>
            <a:endParaRPr lang="it-IT" sz="2400" b="1" dirty="0"/>
          </a:p>
          <a:p>
            <a:pPr marL="68263" indent="0">
              <a:buFont typeface="Wingdings" pitchFamily="2" charset="2"/>
              <a:buNone/>
              <a:defRPr/>
            </a:pPr>
            <a:endParaRPr lang="it-IT" dirty="0"/>
          </a:p>
        </p:txBody>
      </p:sp>
      <p:sp>
        <p:nvSpPr>
          <p:cNvPr id="26628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8732A2A-4A6D-4A2F-A1FD-7545B16076BB}" type="slidenum">
              <a:rPr lang="it-IT"/>
              <a:pPr/>
              <a:t>7</a:t>
            </a:fld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2312988" y="4433888"/>
            <a:ext cx="360362" cy="1365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L’oggetto della ricerca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124075" y="1784350"/>
            <a:ext cx="6551613" cy="38766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it-IT" sz="2800" b="0" dirty="0" smtClean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È stata formulata una </a:t>
            </a:r>
            <a:r>
              <a:rPr lang="it-IT" sz="2800" b="0" dirty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specifica </a:t>
            </a:r>
            <a:r>
              <a:rPr lang="it-IT" sz="2800" dirty="0" smtClean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definizione </a:t>
            </a:r>
            <a:r>
              <a:rPr lang="it-IT" sz="2800" dirty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operativa </a:t>
            </a:r>
            <a:r>
              <a:rPr lang="it-IT" sz="2800" dirty="0" smtClean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di </a:t>
            </a:r>
            <a:r>
              <a:rPr lang="it-IT" sz="2800" dirty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minoranza </a:t>
            </a:r>
            <a:r>
              <a:rPr lang="it-IT" sz="2800" b="0" dirty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che includesse categorie quali le minoranze nazionali, culturali, religiose, immigrati, soggetti con diversi orientamenti sessuali e alcune delle figure tipiche della devianza (detenuti, tossicodipendenti, etc.), spesso oggetto di discriminazione sociale</a:t>
            </a:r>
            <a:r>
              <a:rPr lang="it-IT" sz="2800" b="0" dirty="0" smtClean="0">
                <a:solidFill>
                  <a:prstClr val="black"/>
                </a:solidFill>
                <a:latin typeface="Corbel" pitchFamily="34" charset="0"/>
                <a:ea typeface="ＭＳ Ｐゴシック" pitchFamily="34" charset="-128"/>
              </a:rPr>
              <a:t>.</a:t>
            </a:r>
          </a:p>
        </p:txBody>
      </p:sp>
      <p:sp>
        <p:nvSpPr>
          <p:cNvPr id="27652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0969596-AB2D-4ECF-9EAB-A277653D2F14}" type="slidenum">
              <a:rPr lang="it-IT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6238" y="404813"/>
            <a:ext cx="5770562" cy="792162"/>
          </a:xfrm>
        </p:spPr>
        <p:txBody>
          <a:bodyPr/>
          <a:lstStyle/>
          <a:p>
            <a:pPr>
              <a:defRPr/>
            </a:pPr>
            <a:r>
              <a:rPr lang="it-IT" dirty="0" smtClean="0"/>
              <a:t>L’oggetto della ricerca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785938" y="1285875"/>
            <a:ext cx="6858000" cy="5241925"/>
          </a:xfrm>
        </p:spPr>
        <p:txBody>
          <a:bodyPr/>
          <a:lstStyle/>
          <a:p>
            <a:pPr>
              <a:buClr>
                <a:srgbClr val="C00000"/>
              </a:buClr>
              <a:buFont typeface="+mj-lt"/>
              <a:buAutoNum type="arabicPeriod"/>
              <a:defRPr/>
            </a:pPr>
            <a:endParaRPr lang="it-IT" b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Rom, </a:t>
            </a:r>
            <a:r>
              <a:rPr lang="it-IT" b="0" dirty="0" err="1" smtClean="0">
                <a:solidFill>
                  <a:srgbClr val="000000"/>
                </a:solidFill>
                <a:latin typeface="Times New Roman"/>
              </a:rPr>
              <a:t>Sinti</a:t>
            </a: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, Nomadi, Zingari, altre minoranze </a:t>
            </a:r>
            <a:r>
              <a:rPr lang="it-IT" b="0" dirty="0" err="1" smtClean="0">
                <a:solidFill>
                  <a:srgbClr val="000000"/>
                </a:solidFill>
                <a:latin typeface="Times New Roman"/>
              </a:rPr>
              <a:t>etno-culturali</a:t>
            </a:r>
            <a:endParaRPr lang="it-IT" sz="1800" b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Immigrati (UE o </a:t>
            </a:r>
            <a:r>
              <a:rPr lang="it-IT" b="0" dirty="0" err="1" smtClean="0">
                <a:solidFill>
                  <a:srgbClr val="000000"/>
                </a:solidFill>
                <a:latin typeface="Times New Roman"/>
              </a:rPr>
              <a:t>extra-UE</a:t>
            </a: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), rifugiati, richiedenti asilo, clandestini, profughi</a:t>
            </a:r>
            <a:endParaRPr lang="it-IT" sz="1800" b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Gay, lesbiche, transessuali , altre minoranze relative agli orientamenti sessuali</a:t>
            </a:r>
            <a:endParaRPr lang="it-IT" sz="1800" b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Tossicodipendenti, ex-tossicodipendenti, ex-detenuti</a:t>
            </a:r>
            <a:endParaRPr lang="it-IT" sz="1800" b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Credo, fede religiosa</a:t>
            </a:r>
            <a:endParaRPr lang="it-IT" sz="1800" b="0" dirty="0" smtClean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0" dirty="0" smtClean="0">
                <a:solidFill>
                  <a:srgbClr val="000000"/>
                </a:solidFill>
                <a:latin typeface="Times New Roman"/>
              </a:rPr>
              <a:t>Altro</a:t>
            </a:r>
            <a:endParaRPr lang="it-IT" sz="1800" b="0" dirty="0" smtClean="0">
              <a:solidFill>
                <a:srgbClr val="000000"/>
              </a:solidFill>
              <a:latin typeface="Times New Roman"/>
            </a:endParaRPr>
          </a:p>
          <a:p>
            <a:pPr marL="68262" indent="0">
              <a:buFont typeface="Wingdings" pitchFamily="2" charset="2"/>
              <a:buNone/>
              <a:defRPr/>
            </a:pPr>
            <a:endParaRPr lang="it-IT" sz="1150" b="0" dirty="0"/>
          </a:p>
        </p:txBody>
      </p:sp>
      <p:sp>
        <p:nvSpPr>
          <p:cNvPr id="21508" name="Segnaposto numero diapositiva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16675"/>
            <a:ext cx="457200" cy="365125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C03B889D-C961-4A76-866F-0A6A6DF55B25}" type="slidenum">
              <a:rPr lang="it-IT" sz="1200" b="1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pPr algn="r" eaLnBrk="1" hangingPunct="1">
                <a:defRPr/>
              </a:pPr>
              <a:t>9</a:t>
            </a:fld>
            <a:endParaRPr lang="it-IT" sz="12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1034</TotalTime>
  <Words>2043</Words>
  <Application>Microsoft Office PowerPoint</Application>
  <PresentationFormat>Presentazione su schermo (4:3)</PresentationFormat>
  <Paragraphs>377</Paragraphs>
  <Slides>40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2" baseType="lpstr">
      <vt:lpstr>Metro</vt:lpstr>
      <vt:lpstr>Grafico di Microsoft Excel</vt:lpstr>
      <vt:lpstr>Diapositiva 1</vt:lpstr>
      <vt:lpstr>Gli obiettivi della ricerca</vt:lpstr>
      <vt:lpstr>L’ambito della ricerca</vt:lpstr>
      <vt:lpstr>Le metodologie</vt:lpstr>
      <vt:lpstr>L’analisi </vt:lpstr>
      <vt:lpstr>L’analisi </vt:lpstr>
      <vt:lpstr>Le peculiarità della ricerca</vt:lpstr>
      <vt:lpstr>L’oggetto della ricerca</vt:lpstr>
      <vt:lpstr>L’oggetto della ricerca</vt:lpstr>
      <vt:lpstr>L’oggetto della ricerca</vt:lpstr>
      <vt:lpstr>L’oggetto della ricerca</vt:lpstr>
      <vt:lpstr>I primi dati</vt:lpstr>
      <vt:lpstr>I primi dati</vt:lpstr>
      <vt:lpstr>I primi dati</vt:lpstr>
      <vt:lpstr>I primi dati</vt:lpstr>
      <vt:lpstr>I primi dati: il formato</vt:lpstr>
      <vt:lpstr>I primi dati</vt:lpstr>
      <vt:lpstr>I primi dati</vt:lpstr>
      <vt:lpstr>I primi dati: i generi </vt:lpstr>
      <vt:lpstr>Le diverse categorie di minoranze</vt:lpstr>
      <vt:lpstr>Le diverse categorie di minoranze</vt:lpstr>
      <vt:lpstr>Diapositiva 22</vt:lpstr>
      <vt:lpstr>Le minoranze nei diversi generi</vt:lpstr>
      <vt:lpstr>Le minoranze nei diversi generi</vt:lpstr>
      <vt:lpstr>Immagini dell’immigrazione:  le brutte abitudini</vt:lpstr>
      <vt:lpstr>Immagini dell’immigrazione:  le brutte abitudini ?</vt:lpstr>
      <vt:lpstr>Ancora solo maschi</vt:lpstr>
      <vt:lpstr>Quando si parla di minoranze?</vt:lpstr>
      <vt:lpstr>Quando si parla di minoranze? </vt:lpstr>
      <vt:lpstr>Quando si parla di minoranze?</vt:lpstr>
      <vt:lpstr>Casi in primo piano e «buone notizie»?</vt:lpstr>
      <vt:lpstr>Alcune note sul metodo</vt:lpstr>
      <vt:lpstr>I temi dell’informazione La cronaca nera in TV</vt:lpstr>
      <vt:lpstr>I temi dell’informazione</vt:lpstr>
      <vt:lpstr>Classificazione delle notizie relative alle minoranze TOTALE </vt:lpstr>
      <vt:lpstr>Classificazione delle notizie relative alle minoranze Immigrati, rifugiati, richiedenti asilo</vt:lpstr>
      <vt:lpstr>Classificazione delle notizie relative alle minoranze Rom, Sinti, altre minoranze etno-culturali </vt:lpstr>
      <vt:lpstr>Classificazione delle notizie relative alle minoranze Orientamento sessuale</vt:lpstr>
      <vt:lpstr>Classificazione delle notizie relative alle minoranze Comportamenti ritenuti devianti</vt:lpstr>
      <vt:lpstr>Diapositiva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valeria</dc:creator>
  <cp:lastModifiedBy>Aula-A1</cp:lastModifiedBy>
  <cp:revision>104</cp:revision>
  <dcterms:created xsi:type="dcterms:W3CDTF">2011-03-24T22:04:58Z</dcterms:created>
  <dcterms:modified xsi:type="dcterms:W3CDTF">2011-07-19T11:53:41Z</dcterms:modified>
</cp:coreProperties>
</file>